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1" r:id="rId2"/>
  </p:sldMasterIdLst>
  <p:notesMasterIdLst>
    <p:notesMasterId r:id="rId44"/>
  </p:notesMasterIdLst>
  <p:handoutMasterIdLst>
    <p:handoutMasterId r:id="rId45"/>
  </p:handoutMasterIdLst>
  <p:sldIdLst>
    <p:sldId id="256" r:id="rId3"/>
    <p:sldId id="277" r:id="rId4"/>
    <p:sldId id="294" r:id="rId5"/>
    <p:sldId id="295" r:id="rId6"/>
    <p:sldId id="305" r:id="rId7"/>
    <p:sldId id="304" r:id="rId8"/>
    <p:sldId id="302" r:id="rId9"/>
    <p:sldId id="297" r:id="rId10"/>
    <p:sldId id="324" r:id="rId11"/>
    <p:sldId id="299" r:id="rId12"/>
    <p:sldId id="330" r:id="rId13"/>
    <p:sldId id="316" r:id="rId14"/>
    <p:sldId id="309" r:id="rId15"/>
    <p:sldId id="322" r:id="rId16"/>
    <p:sldId id="323" r:id="rId17"/>
    <p:sldId id="325" r:id="rId18"/>
    <p:sldId id="327" r:id="rId19"/>
    <p:sldId id="328" r:id="rId20"/>
    <p:sldId id="329" r:id="rId21"/>
    <p:sldId id="273" r:id="rId22"/>
    <p:sldId id="274" r:id="rId23"/>
    <p:sldId id="261" r:id="rId24"/>
    <p:sldId id="293" r:id="rId25"/>
    <p:sldId id="319" r:id="rId26"/>
    <p:sldId id="298" r:id="rId27"/>
    <p:sldId id="313" r:id="rId28"/>
    <p:sldId id="300" r:id="rId29"/>
    <p:sldId id="311" r:id="rId30"/>
    <p:sldId id="312" r:id="rId31"/>
    <p:sldId id="310" r:id="rId32"/>
    <p:sldId id="301" r:id="rId33"/>
    <p:sldId id="307" r:id="rId34"/>
    <p:sldId id="306" r:id="rId35"/>
    <p:sldId id="308" r:id="rId36"/>
    <p:sldId id="314" r:id="rId37"/>
    <p:sldId id="317" r:id="rId38"/>
    <p:sldId id="318" r:id="rId39"/>
    <p:sldId id="269" r:id="rId40"/>
    <p:sldId id="275" r:id="rId41"/>
    <p:sldId id="272" r:id="rId42"/>
    <p:sldId id="27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F011189A-F1D0-44F9-9C71-4A3B2A9102F5}">
          <p14:sldIdLst>
            <p14:sldId id="256"/>
            <p14:sldId id="277"/>
            <p14:sldId id="294"/>
            <p14:sldId id="295"/>
            <p14:sldId id="305"/>
            <p14:sldId id="304"/>
            <p14:sldId id="302"/>
          </p14:sldIdLst>
        </p14:section>
        <p14:section name="Project Background" id="{B519D089-5253-44C8-8F73-85F7DBBB99F2}">
          <p14:sldIdLst>
            <p14:sldId id="297"/>
            <p14:sldId id="324"/>
            <p14:sldId id="299"/>
            <p14:sldId id="330"/>
            <p14:sldId id="316"/>
            <p14:sldId id="309"/>
            <p14:sldId id="322"/>
            <p14:sldId id="323"/>
            <p14:sldId id="325"/>
            <p14:sldId id="327"/>
            <p14:sldId id="328"/>
            <p14:sldId id="329"/>
          </p14:sldIdLst>
        </p14:section>
        <p14:section name="Project Content" id="{16430389-ECA0-41C1-894D-B4E9EDB0F1C2}">
          <p14:sldIdLst/>
        </p14:section>
        <p14:section name="Summary" id="{909F9E2D-EC4E-4722-9ED2-7545AAF89B3C}">
          <p14:sldIdLst>
            <p14:sldId id="273"/>
            <p14:sldId id="274"/>
          </p14:sldIdLst>
        </p14:section>
        <p14:section name="Backup Slides" id="{4EE4E2F5-6936-49F3-9094-72EF98BB5109}">
          <p14:sldIdLst>
            <p14:sldId id="261"/>
            <p14:sldId id="293"/>
            <p14:sldId id="319"/>
            <p14:sldId id="298"/>
            <p14:sldId id="313"/>
            <p14:sldId id="300"/>
            <p14:sldId id="311"/>
            <p14:sldId id="312"/>
            <p14:sldId id="310"/>
            <p14:sldId id="301"/>
            <p14:sldId id="307"/>
            <p14:sldId id="306"/>
            <p14:sldId id="308"/>
            <p14:sldId id="314"/>
            <p14:sldId id="317"/>
            <p14:sldId id="318"/>
          </p14:sldIdLst>
        </p14:section>
        <p14:section name="Back Matter" id="{E9DA55F3-5DF7-4364-8DC0-267C8A31AABC}">
          <p14:sldIdLst>
            <p14:sldId id="269"/>
            <p14:sldId id="275"/>
            <p14:sldId id="272"/>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EB654-6458-529D-7F11-6694FC611559}" v="32" dt="2019-01-18T14:15:08.215"/>
    <p1510:client id="{18C0D4D8-4EED-C714-D982-8B2D8FA558CF}" v="96" dt="2019-01-17T20:49:27.036"/>
    <p1510:client id="{8C9B35E2-7675-2383-876C-9C44F18DB565}" v="6" dt="2019-01-18T17:24:56.404"/>
    <p1510:client id="{1C50F766-4226-4BE0-9895-F5D1139587A3}" v="1972" dt="2019-01-18T20:17:26.782"/>
    <p1510:client id="{9F911B7C-8983-075D-FD4D-E206206C75D1}" v="522" dt="2019-01-18T14:55:38.793"/>
    <p1510:client id="{130CE96E-F549-1FAA-D28F-1A904C6E5DAE}" v="6" dt="2019-01-17T21:00:28.285"/>
    <p1510:client id="{CEA89803-2EC1-6AE9-52A6-C3DC115CDA52}" v="3" dt="2019-01-17T20:58:48.947"/>
    <p1510:client id="{C06C9D88-7651-DFF1-DAA0-439DAEEDBD4C}" v="647" dt="2019-01-18T17:20:18.963"/>
    <p1510:client id="{C6C77DA0-D838-C929-12E9-7BEF12239F88}" v="488" dt="2019-01-18T16:51:40.130"/>
    <p1510:client id="{D05AF10D-C177-DADE-495C-4751B4770899}" v="145" dt="2019-01-18T20:00:51.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8" y="36"/>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EFB16-EE33-4CCF-89DB-CBBF2145B981}"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55E23A1E-487B-4F4C-9D82-A125FCB35503}">
      <dgm:prSet phldrT="[Text]"/>
      <dgm:spPr/>
      <dgm:t>
        <a:bodyPr/>
        <a:lstStyle/>
        <a:p>
          <a:r>
            <a:rPr lang="en-US"/>
            <a:t>Battery System</a:t>
          </a:r>
        </a:p>
      </dgm:t>
    </dgm:pt>
    <dgm:pt modelId="{B48CC8D0-512E-4964-B31A-A7B6D3BA1B13}" type="parTrans" cxnId="{FE5226BE-C92E-4071-9ADA-8A96644C3225}">
      <dgm:prSet/>
      <dgm:spPr/>
      <dgm:t>
        <a:bodyPr/>
        <a:lstStyle/>
        <a:p>
          <a:endParaRPr lang="en-US"/>
        </a:p>
      </dgm:t>
    </dgm:pt>
    <dgm:pt modelId="{C32E359C-3CCF-48F5-B95F-B02B6987D5B4}" type="sibTrans" cxnId="{FE5226BE-C92E-4071-9ADA-8A96644C3225}">
      <dgm:prSet/>
      <dgm:spPr/>
      <dgm:t>
        <a:bodyPr/>
        <a:lstStyle/>
        <a:p>
          <a:endParaRPr lang="en-US"/>
        </a:p>
      </dgm:t>
    </dgm:pt>
    <dgm:pt modelId="{9D21E5EB-9563-4E22-BAF1-9019554E3E48}" type="asst">
      <dgm:prSet phldrT="[Text]"/>
      <dgm:spPr/>
      <dgm:t>
        <a:bodyPr/>
        <a:lstStyle/>
        <a:p>
          <a:r>
            <a:rPr lang="en-US"/>
            <a:t>Battery Containment</a:t>
          </a:r>
        </a:p>
      </dgm:t>
    </dgm:pt>
    <dgm:pt modelId="{798FBD74-E743-4D7F-A293-D1C348F2FA13}" type="parTrans" cxnId="{A4AA481D-EE6B-4D1E-9A35-BDAEE25DDCF1}">
      <dgm:prSet/>
      <dgm:spPr/>
      <dgm:t>
        <a:bodyPr/>
        <a:lstStyle/>
        <a:p>
          <a:endParaRPr lang="en-US"/>
        </a:p>
      </dgm:t>
    </dgm:pt>
    <dgm:pt modelId="{CEFCB55B-E052-43D3-AFCF-9F08D1F4CED7}" type="sibTrans" cxnId="{A4AA481D-EE6B-4D1E-9A35-BDAEE25DDCF1}">
      <dgm:prSet/>
      <dgm:spPr/>
      <dgm:t>
        <a:bodyPr/>
        <a:lstStyle/>
        <a:p>
          <a:endParaRPr lang="en-US"/>
        </a:p>
      </dgm:t>
    </dgm:pt>
    <dgm:pt modelId="{82E0F1D4-645A-4195-BDBD-C2FA1503071E}" type="asst">
      <dgm:prSet/>
      <dgm:spPr/>
      <dgm:t>
        <a:bodyPr/>
        <a:lstStyle/>
        <a:p>
          <a:r>
            <a:rPr lang="en-US"/>
            <a:t>Battery Management System</a:t>
          </a:r>
        </a:p>
      </dgm:t>
    </dgm:pt>
    <dgm:pt modelId="{DB82804F-D74D-432E-9533-0270FFE2B7E7}" type="parTrans" cxnId="{D6047C87-B285-4919-8922-04DBC0962AD5}">
      <dgm:prSet/>
      <dgm:spPr/>
      <dgm:t>
        <a:bodyPr/>
        <a:lstStyle/>
        <a:p>
          <a:endParaRPr lang="en-US"/>
        </a:p>
      </dgm:t>
    </dgm:pt>
    <dgm:pt modelId="{0CE8E4AA-4232-4DB4-9683-9FCD8258120B}" type="sibTrans" cxnId="{D6047C87-B285-4919-8922-04DBC0962AD5}">
      <dgm:prSet/>
      <dgm:spPr/>
      <dgm:t>
        <a:bodyPr/>
        <a:lstStyle/>
        <a:p>
          <a:endParaRPr lang="en-US"/>
        </a:p>
      </dgm:t>
    </dgm:pt>
    <dgm:pt modelId="{073CE749-6D8A-4791-84C8-E34F5612155C}" type="asst">
      <dgm:prSet/>
      <dgm:spPr/>
      <dgm:t>
        <a:bodyPr/>
        <a:lstStyle/>
        <a:p>
          <a:r>
            <a:rPr lang="en-US"/>
            <a:t>Support</a:t>
          </a:r>
        </a:p>
      </dgm:t>
    </dgm:pt>
    <dgm:pt modelId="{E82D3E05-9EDC-48A8-AF64-785A97F39EC9}" type="parTrans" cxnId="{D206B3A0-E240-4ED3-B802-726E9A4FF223}">
      <dgm:prSet/>
      <dgm:spPr/>
      <dgm:t>
        <a:bodyPr/>
        <a:lstStyle/>
        <a:p>
          <a:endParaRPr lang="en-US"/>
        </a:p>
      </dgm:t>
    </dgm:pt>
    <dgm:pt modelId="{0EDCF555-5AB0-4851-B54E-1F74F3681C77}" type="sibTrans" cxnId="{D206B3A0-E240-4ED3-B802-726E9A4FF223}">
      <dgm:prSet/>
      <dgm:spPr/>
      <dgm:t>
        <a:bodyPr/>
        <a:lstStyle/>
        <a:p>
          <a:endParaRPr lang="en-US"/>
        </a:p>
      </dgm:t>
    </dgm:pt>
    <dgm:pt modelId="{0ABCD2AE-3531-404F-9222-B4C6AB7E6991}">
      <dgm:prSet/>
      <dgm:spPr/>
      <dgm:t>
        <a:bodyPr/>
        <a:lstStyle/>
        <a:p>
          <a:r>
            <a:rPr lang="en-US"/>
            <a:t>Monitor</a:t>
          </a:r>
        </a:p>
      </dgm:t>
    </dgm:pt>
    <dgm:pt modelId="{2FFAC151-623E-4BCB-8A8A-5D2242FCC302}" type="parTrans" cxnId="{3749308C-9A3E-4256-95F4-CFE43F218C60}">
      <dgm:prSet/>
      <dgm:spPr/>
      <dgm:t>
        <a:bodyPr/>
        <a:lstStyle/>
        <a:p>
          <a:endParaRPr lang="en-US"/>
        </a:p>
      </dgm:t>
    </dgm:pt>
    <dgm:pt modelId="{F988B6B9-51B7-4CB6-A6FA-97F36CA1FBF3}" type="sibTrans" cxnId="{3749308C-9A3E-4256-95F4-CFE43F218C60}">
      <dgm:prSet/>
      <dgm:spPr/>
      <dgm:t>
        <a:bodyPr/>
        <a:lstStyle/>
        <a:p>
          <a:endParaRPr lang="en-US"/>
        </a:p>
      </dgm:t>
    </dgm:pt>
    <dgm:pt modelId="{4880D91A-BC45-4CD7-9989-AE82DB3446C3}" type="asst">
      <dgm:prSet/>
      <dgm:spPr/>
      <dgm:t>
        <a:bodyPr/>
        <a:lstStyle/>
        <a:p>
          <a:r>
            <a:rPr lang="en-US"/>
            <a:t>Integrate</a:t>
          </a:r>
        </a:p>
      </dgm:t>
    </dgm:pt>
    <dgm:pt modelId="{E04F5789-1453-4A56-BA6A-1BC176C48E2E}" type="parTrans" cxnId="{69BE25FB-8D96-417E-95C4-6BE3A06CCF9D}">
      <dgm:prSet/>
      <dgm:spPr/>
      <dgm:t>
        <a:bodyPr/>
        <a:lstStyle/>
        <a:p>
          <a:endParaRPr lang="en-US"/>
        </a:p>
      </dgm:t>
    </dgm:pt>
    <dgm:pt modelId="{D6F0B992-1ED2-4056-903B-B0EBF788FE13}" type="sibTrans" cxnId="{69BE25FB-8D96-417E-95C4-6BE3A06CCF9D}">
      <dgm:prSet/>
      <dgm:spPr/>
      <dgm:t>
        <a:bodyPr/>
        <a:lstStyle/>
        <a:p>
          <a:endParaRPr lang="en-US"/>
        </a:p>
      </dgm:t>
    </dgm:pt>
    <dgm:pt modelId="{62F748EF-1EE5-4516-9088-745BE9E5ADE1}" type="asst">
      <dgm:prSet/>
      <dgm:spPr/>
      <dgm:t>
        <a:bodyPr/>
        <a:lstStyle/>
        <a:p>
          <a:r>
            <a:rPr lang="en-US"/>
            <a:t>Configure</a:t>
          </a:r>
        </a:p>
      </dgm:t>
    </dgm:pt>
    <dgm:pt modelId="{88636CDC-6F05-44C2-AC57-21B258E578D7}" type="parTrans" cxnId="{F5583421-45A5-4CB2-9718-601F39D32E88}">
      <dgm:prSet/>
      <dgm:spPr/>
      <dgm:t>
        <a:bodyPr/>
        <a:lstStyle/>
        <a:p>
          <a:endParaRPr lang="en-US"/>
        </a:p>
      </dgm:t>
    </dgm:pt>
    <dgm:pt modelId="{4D5FFFF8-1A6E-471E-83A8-AE47FEC50366}" type="sibTrans" cxnId="{F5583421-45A5-4CB2-9718-601F39D32E88}">
      <dgm:prSet/>
      <dgm:spPr/>
      <dgm:t>
        <a:bodyPr/>
        <a:lstStyle/>
        <a:p>
          <a:endParaRPr lang="en-US"/>
        </a:p>
      </dgm:t>
    </dgm:pt>
    <dgm:pt modelId="{D0A35EEF-7760-41AC-A3D2-E21B1454C230}" type="asst">
      <dgm:prSet/>
      <dgm:spPr/>
      <dgm:t>
        <a:bodyPr/>
        <a:lstStyle/>
        <a:p>
          <a:r>
            <a:rPr lang="en-US"/>
            <a:t>Control</a:t>
          </a:r>
        </a:p>
      </dgm:t>
    </dgm:pt>
    <dgm:pt modelId="{D980988F-4A2E-47C0-89AD-FA0C2A357CAB}" type="parTrans" cxnId="{0EF58B9D-E4C9-4AC2-A49D-92D79418D715}">
      <dgm:prSet/>
      <dgm:spPr/>
      <dgm:t>
        <a:bodyPr/>
        <a:lstStyle/>
        <a:p>
          <a:endParaRPr lang="en-US"/>
        </a:p>
      </dgm:t>
    </dgm:pt>
    <dgm:pt modelId="{40012F08-729C-40F0-B2B1-2E58389EB954}" type="sibTrans" cxnId="{0EF58B9D-E4C9-4AC2-A49D-92D79418D715}">
      <dgm:prSet/>
      <dgm:spPr/>
      <dgm:t>
        <a:bodyPr/>
        <a:lstStyle/>
        <a:p>
          <a:endParaRPr lang="en-US"/>
        </a:p>
      </dgm:t>
    </dgm:pt>
    <dgm:pt modelId="{F18DBD2F-F409-4B86-A28A-C02A4C6AB138}">
      <dgm:prSet/>
      <dgm:spPr/>
      <dgm:t>
        <a:bodyPr/>
        <a:lstStyle/>
        <a:p>
          <a:r>
            <a:rPr lang="en-US"/>
            <a:t>External Forces</a:t>
          </a:r>
        </a:p>
      </dgm:t>
    </dgm:pt>
    <dgm:pt modelId="{84439237-2D1B-410B-8DD5-A14C652A41E7}" type="parTrans" cxnId="{025A8AF9-2ADF-4C22-AB53-2DBA45A850CE}">
      <dgm:prSet/>
      <dgm:spPr/>
      <dgm:t>
        <a:bodyPr/>
        <a:lstStyle/>
        <a:p>
          <a:endParaRPr lang="en-US"/>
        </a:p>
      </dgm:t>
    </dgm:pt>
    <dgm:pt modelId="{E8A77984-09E4-4700-8536-61E554E5C495}" type="sibTrans" cxnId="{025A8AF9-2ADF-4C22-AB53-2DBA45A850CE}">
      <dgm:prSet/>
      <dgm:spPr/>
      <dgm:t>
        <a:bodyPr/>
        <a:lstStyle/>
        <a:p>
          <a:endParaRPr lang="en-US"/>
        </a:p>
      </dgm:t>
    </dgm:pt>
    <dgm:pt modelId="{FFA53406-DE8A-48B0-962F-DCB7395206C5}">
      <dgm:prSet/>
      <dgm:spPr/>
      <dgm:t>
        <a:bodyPr/>
        <a:lstStyle/>
        <a:p>
          <a:r>
            <a:rPr lang="en-US"/>
            <a:t>Battery Load</a:t>
          </a:r>
        </a:p>
      </dgm:t>
    </dgm:pt>
    <dgm:pt modelId="{7D6FF1EC-5695-4035-9876-4975C8A65A3E}" type="parTrans" cxnId="{39DB4D5E-99CA-4EAE-BD51-AE3DE135EFDA}">
      <dgm:prSet/>
      <dgm:spPr/>
      <dgm:t>
        <a:bodyPr/>
        <a:lstStyle/>
        <a:p>
          <a:endParaRPr lang="en-US"/>
        </a:p>
      </dgm:t>
    </dgm:pt>
    <dgm:pt modelId="{58179EFC-BF92-47FB-A234-E0C34AAB4CFB}" type="sibTrans" cxnId="{39DB4D5E-99CA-4EAE-BD51-AE3DE135EFDA}">
      <dgm:prSet/>
      <dgm:spPr/>
      <dgm:t>
        <a:bodyPr/>
        <a:lstStyle/>
        <a:p>
          <a:endParaRPr lang="en-US"/>
        </a:p>
      </dgm:t>
    </dgm:pt>
    <dgm:pt modelId="{3CAA4D11-F177-4B3A-9F65-905D6516CA36}">
      <dgm:prSet/>
      <dgm:spPr/>
      <dgm:t>
        <a:bodyPr/>
        <a:lstStyle/>
        <a:p>
          <a:r>
            <a:rPr lang="en-US"/>
            <a:t>Vehicle Chassis</a:t>
          </a:r>
        </a:p>
      </dgm:t>
    </dgm:pt>
    <dgm:pt modelId="{BC8768A6-A0F7-4BBB-8BE0-A9B47754BE8D}" type="parTrans" cxnId="{546C671C-90FB-40D6-951F-0BC4829DAE95}">
      <dgm:prSet/>
      <dgm:spPr/>
      <dgm:t>
        <a:bodyPr/>
        <a:lstStyle/>
        <a:p>
          <a:endParaRPr lang="en-US"/>
        </a:p>
      </dgm:t>
    </dgm:pt>
    <dgm:pt modelId="{893F6B07-E336-4B30-9C99-F1D34F6F2B72}" type="sibTrans" cxnId="{546C671C-90FB-40D6-951F-0BC4829DAE95}">
      <dgm:prSet/>
      <dgm:spPr/>
      <dgm:t>
        <a:bodyPr/>
        <a:lstStyle/>
        <a:p>
          <a:endParaRPr lang="en-US"/>
        </a:p>
      </dgm:t>
    </dgm:pt>
    <dgm:pt modelId="{969387E8-0085-480D-B967-2D8867C00F51}">
      <dgm:prSet/>
      <dgm:spPr/>
      <dgm:t>
        <a:bodyPr/>
        <a:lstStyle/>
        <a:p>
          <a:r>
            <a:rPr lang="en-US"/>
            <a:t>Battery Layout</a:t>
          </a:r>
        </a:p>
      </dgm:t>
    </dgm:pt>
    <dgm:pt modelId="{DF03691A-21CB-4172-8E86-4F517FA7448D}" type="parTrans" cxnId="{803372DE-062D-4FF1-8BED-85F95858B2CA}">
      <dgm:prSet/>
      <dgm:spPr/>
      <dgm:t>
        <a:bodyPr/>
        <a:lstStyle/>
        <a:p>
          <a:endParaRPr lang="en-US"/>
        </a:p>
      </dgm:t>
    </dgm:pt>
    <dgm:pt modelId="{142CBAD2-08C9-4FE4-BD7C-7292D204352E}" type="sibTrans" cxnId="{803372DE-062D-4FF1-8BED-85F95858B2CA}">
      <dgm:prSet/>
      <dgm:spPr/>
      <dgm:t>
        <a:bodyPr/>
        <a:lstStyle/>
        <a:p>
          <a:endParaRPr lang="en-US"/>
        </a:p>
      </dgm:t>
    </dgm:pt>
    <dgm:pt modelId="{93B96CD8-F2CF-44BD-BBE1-50AB9DDBFD18}">
      <dgm:prSet/>
      <dgm:spPr/>
      <dgm:t>
        <a:bodyPr/>
        <a:lstStyle/>
        <a:p>
          <a:r>
            <a:rPr lang="en-US"/>
            <a:t>Temperature</a:t>
          </a:r>
        </a:p>
      </dgm:t>
    </dgm:pt>
    <dgm:pt modelId="{F07C6DBB-EDA3-4011-9CD2-44B532311DCD}" type="parTrans" cxnId="{E339E579-22A8-4734-BCD5-A52D460F8483}">
      <dgm:prSet/>
      <dgm:spPr/>
      <dgm:t>
        <a:bodyPr/>
        <a:lstStyle/>
        <a:p>
          <a:endParaRPr lang="en-US"/>
        </a:p>
      </dgm:t>
    </dgm:pt>
    <dgm:pt modelId="{AF5E8AEE-EEF1-46AF-871B-2A5E5C86AE50}" type="sibTrans" cxnId="{E339E579-22A8-4734-BCD5-A52D460F8483}">
      <dgm:prSet/>
      <dgm:spPr/>
      <dgm:t>
        <a:bodyPr/>
        <a:lstStyle/>
        <a:p>
          <a:endParaRPr lang="en-US"/>
        </a:p>
      </dgm:t>
    </dgm:pt>
    <dgm:pt modelId="{A268A1CD-2DAB-4C0E-BE26-797E3E3E86B9}">
      <dgm:prSet/>
      <dgm:spPr/>
      <dgm:t>
        <a:bodyPr/>
        <a:lstStyle/>
        <a:p>
          <a:r>
            <a:rPr lang="en-US"/>
            <a:t>Control</a:t>
          </a:r>
        </a:p>
      </dgm:t>
    </dgm:pt>
    <dgm:pt modelId="{3B360DA7-ABAB-4772-9CE2-9EA3F7382034}" type="parTrans" cxnId="{37BEFC1A-C1E0-43D4-BCAF-4EA3CED27911}">
      <dgm:prSet/>
      <dgm:spPr/>
      <dgm:t>
        <a:bodyPr/>
        <a:lstStyle/>
        <a:p>
          <a:endParaRPr lang="en-US"/>
        </a:p>
      </dgm:t>
    </dgm:pt>
    <dgm:pt modelId="{E6687C9B-FA59-47A3-BAC7-53AC9FD872D4}" type="sibTrans" cxnId="{37BEFC1A-C1E0-43D4-BCAF-4EA3CED27911}">
      <dgm:prSet/>
      <dgm:spPr/>
      <dgm:t>
        <a:bodyPr/>
        <a:lstStyle/>
        <a:p>
          <a:endParaRPr lang="en-US"/>
        </a:p>
      </dgm:t>
    </dgm:pt>
    <dgm:pt modelId="{457EC38D-92E3-417F-855A-9A44D495CEE0}">
      <dgm:prSet/>
      <dgm:spPr/>
      <dgm:t>
        <a:bodyPr/>
        <a:lstStyle/>
        <a:p>
          <a:r>
            <a:rPr lang="en-US"/>
            <a:t>Charge</a:t>
          </a:r>
        </a:p>
      </dgm:t>
    </dgm:pt>
    <dgm:pt modelId="{F74B4BF7-9C6D-4F53-BEE0-F7B22F351C56}" type="parTrans" cxnId="{80E7D535-E5D0-4649-A165-1513A99DC4AF}">
      <dgm:prSet/>
      <dgm:spPr/>
      <dgm:t>
        <a:bodyPr/>
        <a:lstStyle/>
        <a:p>
          <a:endParaRPr lang="en-US"/>
        </a:p>
      </dgm:t>
    </dgm:pt>
    <dgm:pt modelId="{2FE16503-AD31-4FF5-BDAE-5B19C130A62A}" type="sibTrans" cxnId="{80E7D535-E5D0-4649-A165-1513A99DC4AF}">
      <dgm:prSet/>
      <dgm:spPr/>
      <dgm:t>
        <a:bodyPr/>
        <a:lstStyle/>
        <a:p>
          <a:endParaRPr lang="en-US"/>
        </a:p>
      </dgm:t>
    </dgm:pt>
    <dgm:pt modelId="{D4EB3E46-6DA7-40C2-B955-A58476BFB2F4}">
      <dgm:prSet/>
      <dgm:spPr/>
      <dgm:t>
        <a:bodyPr/>
        <a:lstStyle/>
        <a:p>
          <a:r>
            <a:rPr lang="en-US"/>
            <a:t>Current Flow</a:t>
          </a:r>
        </a:p>
      </dgm:t>
    </dgm:pt>
    <dgm:pt modelId="{5EE4429E-86D9-4E76-90E9-B09F4D3A2AC9}" type="parTrans" cxnId="{50748575-C260-48D8-A4FF-A5D31BF1453D}">
      <dgm:prSet/>
      <dgm:spPr/>
      <dgm:t>
        <a:bodyPr/>
        <a:lstStyle/>
        <a:p>
          <a:endParaRPr lang="en-US"/>
        </a:p>
      </dgm:t>
    </dgm:pt>
    <dgm:pt modelId="{E904020F-42EF-45E5-82AD-8CB3F629513F}" type="sibTrans" cxnId="{50748575-C260-48D8-A4FF-A5D31BF1453D}">
      <dgm:prSet/>
      <dgm:spPr/>
      <dgm:t>
        <a:bodyPr/>
        <a:lstStyle/>
        <a:p>
          <a:endParaRPr lang="en-US"/>
        </a:p>
      </dgm:t>
    </dgm:pt>
    <dgm:pt modelId="{A24C80D8-6168-44FF-9B0D-8FAFDEC43E0D}">
      <dgm:prSet/>
      <dgm:spPr/>
      <dgm:t>
        <a:bodyPr/>
        <a:lstStyle/>
        <a:p>
          <a:r>
            <a:rPr lang="en-US"/>
            <a:t>Voltage Level</a:t>
          </a:r>
        </a:p>
      </dgm:t>
    </dgm:pt>
    <dgm:pt modelId="{2BC56030-A546-4758-8094-FB90F9284FD6}" type="parTrans" cxnId="{12E3646E-2E9E-4B3E-9A20-CDC0FC976A30}">
      <dgm:prSet/>
      <dgm:spPr/>
      <dgm:t>
        <a:bodyPr/>
        <a:lstStyle/>
        <a:p>
          <a:endParaRPr lang="en-US"/>
        </a:p>
      </dgm:t>
    </dgm:pt>
    <dgm:pt modelId="{54A6C100-C3DB-4B9A-AC68-38F126ECFB20}" type="sibTrans" cxnId="{12E3646E-2E9E-4B3E-9A20-CDC0FC976A30}">
      <dgm:prSet/>
      <dgm:spPr/>
      <dgm:t>
        <a:bodyPr/>
        <a:lstStyle/>
        <a:p>
          <a:endParaRPr lang="en-US"/>
        </a:p>
      </dgm:t>
    </dgm:pt>
    <dgm:pt modelId="{EF69D077-27EE-48D0-8F95-C572FB4F70B2}">
      <dgm:prSet/>
      <dgm:spPr/>
      <dgm:t>
        <a:bodyPr/>
        <a:lstStyle/>
        <a:p>
          <a:r>
            <a:rPr lang="en-US"/>
            <a:t>Power Output</a:t>
          </a:r>
        </a:p>
      </dgm:t>
    </dgm:pt>
    <dgm:pt modelId="{AB03506D-37FE-44CC-A740-56031FDA221F}" type="parTrans" cxnId="{626932E2-B085-4E99-B6D4-BDE708087B5A}">
      <dgm:prSet/>
      <dgm:spPr/>
      <dgm:t>
        <a:bodyPr/>
        <a:lstStyle/>
        <a:p>
          <a:endParaRPr lang="en-US"/>
        </a:p>
      </dgm:t>
    </dgm:pt>
    <dgm:pt modelId="{206AACE7-6EA6-4959-B80D-6DA748539F3E}" type="sibTrans" cxnId="{626932E2-B085-4E99-B6D4-BDE708087B5A}">
      <dgm:prSet/>
      <dgm:spPr/>
      <dgm:t>
        <a:bodyPr/>
        <a:lstStyle/>
        <a:p>
          <a:endParaRPr lang="en-US"/>
        </a:p>
      </dgm:t>
    </dgm:pt>
    <dgm:pt modelId="{496342F3-6F70-4DB9-AF91-6F55BB6D170C}">
      <dgm:prSet/>
      <dgm:spPr/>
      <dgm:t>
        <a:bodyPr/>
        <a:lstStyle/>
        <a:p>
          <a:r>
            <a:rPr lang="en-US"/>
            <a:t>Batteries</a:t>
          </a:r>
        </a:p>
      </dgm:t>
    </dgm:pt>
    <dgm:pt modelId="{C6AA0DD9-079C-4271-A791-0E5FDD2A97E3}" type="parTrans" cxnId="{608FB9F2-E3AD-4B7E-86A2-99C36525E6F6}">
      <dgm:prSet/>
      <dgm:spPr/>
      <dgm:t>
        <a:bodyPr/>
        <a:lstStyle/>
        <a:p>
          <a:endParaRPr lang="en-US"/>
        </a:p>
      </dgm:t>
    </dgm:pt>
    <dgm:pt modelId="{1341EA74-732D-4F7B-9503-2C4FFC3CA546}" type="sibTrans" cxnId="{608FB9F2-E3AD-4B7E-86A2-99C36525E6F6}">
      <dgm:prSet/>
      <dgm:spPr/>
      <dgm:t>
        <a:bodyPr/>
        <a:lstStyle/>
        <a:p>
          <a:endParaRPr lang="en-US"/>
        </a:p>
      </dgm:t>
    </dgm:pt>
    <dgm:pt modelId="{198E4892-1C2B-44CE-9954-EAC7C79E0EB8}">
      <dgm:prSet/>
      <dgm:spPr/>
      <dgm:t>
        <a:bodyPr/>
        <a:lstStyle/>
        <a:p>
          <a:r>
            <a:rPr lang="en-US"/>
            <a:t>Temperature</a:t>
          </a:r>
        </a:p>
      </dgm:t>
    </dgm:pt>
    <dgm:pt modelId="{955F2FAE-387B-4FA2-9B0C-AF1C9AD7A6F3}" type="parTrans" cxnId="{AD34116B-2EB5-41FF-AD63-516A38B07FDD}">
      <dgm:prSet/>
      <dgm:spPr/>
      <dgm:t>
        <a:bodyPr/>
        <a:lstStyle/>
        <a:p>
          <a:endParaRPr lang="en-US"/>
        </a:p>
      </dgm:t>
    </dgm:pt>
    <dgm:pt modelId="{D232AE8C-67CE-4D73-ADDC-B2C3CD44C84F}" type="sibTrans" cxnId="{AD34116B-2EB5-41FF-AD63-516A38B07FDD}">
      <dgm:prSet/>
      <dgm:spPr/>
      <dgm:t>
        <a:bodyPr/>
        <a:lstStyle/>
        <a:p>
          <a:endParaRPr lang="en-US"/>
        </a:p>
      </dgm:t>
    </dgm:pt>
    <dgm:pt modelId="{D47F3A58-C36D-4714-9A36-E0B92F5D1AE5}" type="pres">
      <dgm:prSet presAssocID="{1DCEFB16-EE33-4CCF-89DB-CBBF2145B981}" presName="diagram" presStyleCnt="0">
        <dgm:presLayoutVars>
          <dgm:chPref val="1"/>
          <dgm:dir/>
          <dgm:animOne val="branch"/>
          <dgm:animLvl val="lvl"/>
          <dgm:resizeHandles val="exact"/>
        </dgm:presLayoutVars>
      </dgm:prSet>
      <dgm:spPr/>
    </dgm:pt>
    <dgm:pt modelId="{F670604D-A589-40B2-895C-656B3F44CBD9}" type="pres">
      <dgm:prSet presAssocID="{55E23A1E-487B-4F4C-9D82-A125FCB35503}" presName="root1" presStyleCnt="0"/>
      <dgm:spPr/>
    </dgm:pt>
    <dgm:pt modelId="{31F966F6-78E5-41AF-9277-219E9D7C5EAE}" type="pres">
      <dgm:prSet presAssocID="{55E23A1E-487B-4F4C-9D82-A125FCB35503}" presName="LevelOneTextNode" presStyleLbl="node0" presStyleIdx="0" presStyleCnt="1">
        <dgm:presLayoutVars>
          <dgm:chPref val="3"/>
        </dgm:presLayoutVars>
      </dgm:prSet>
      <dgm:spPr/>
    </dgm:pt>
    <dgm:pt modelId="{F7DC73A8-219C-42C4-932E-A624BFB8661C}" type="pres">
      <dgm:prSet presAssocID="{55E23A1E-487B-4F4C-9D82-A125FCB35503}" presName="level2hierChild" presStyleCnt="0"/>
      <dgm:spPr/>
    </dgm:pt>
    <dgm:pt modelId="{F164CE7D-471C-452D-B252-DD73FC7B1513}" type="pres">
      <dgm:prSet presAssocID="{798FBD74-E743-4D7F-A293-D1C348F2FA13}" presName="conn2-1" presStyleLbl="parChTrans1D2" presStyleIdx="0" presStyleCnt="2"/>
      <dgm:spPr/>
    </dgm:pt>
    <dgm:pt modelId="{B0418B4B-22BD-4775-8A66-26B9674D5F00}" type="pres">
      <dgm:prSet presAssocID="{798FBD74-E743-4D7F-A293-D1C348F2FA13}" presName="connTx" presStyleLbl="parChTrans1D2" presStyleIdx="0" presStyleCnt="2"/>
      <dgm:spPr/>
    </dgm:pt>
    <dgm:pt modelId="{355B980D-D4D0-42E9-8F6D-AE1CE46ABE0B}" type="pres">
      <dgm:prSet presAssocID="{9D21E5EB-9563-4E22-BAF1-9019554E3E48}" presName="root2" presStyleCnt="0"/>
      <dgm:spPr/>
    </dgm:pt>
    <dgm:pt modelId="{5D86D90F-0B3B-4E19-85F3-FAA9FC82B1A0}" type="pres">
      <dgm:prSet presAssocID="{9D21E5EB-9563-4E22-BAF1-9019554E3E48}" presName="LevelTwoTextNode" presStyleLbl="asst1" presStyleIdx="0" presStyleCnt="6">
        <dgm:presLayoutVars>
          <dgm:chPref val="3"/>
        </dgm:presLayoutVars>
      </dgm:prSet>
      <dgm:spPr/>
    </dgm:pt>
    <dgm:pt modelId="{02074CD7-4C6A-4E08-AC17-CFB88EDB8B7E}" type="pres">
      <dgm:prSet presAssocID="{9D21E5EB-9563-4E22-BAF1-9019554E3E48}" presName="level3hierChild" presStyleCnt="0"/>
      <dgm:spPr/>
    </dgm:pt>
    <dgm:pt modelId="{337BE5E6-1091-4BA7-AC47-09F7EA1D0FC3}" type="pres">
      <dgm:prSet presAssocID="{E82D3E05-9EDC-48A8-AF64-785A97F39EC9}" presName="conn2-1" presStyleLbl="parChTrans1D3" presStyleIdx="0" presStyleCnt="7"/>
      <dgm:spPr/>
    </dgm:pt>
    <dgm:pt modelId="{40AB6638-2134-400D-A0EA-6029321D4650}" type="pres">
      <dgm:prSet presAssocID="{E82D3E05-9EDC-48A8-AF64-785A97F39EC9}" presName="connTx" presStyleLbl="parChTrans1D3" presStyleIdx="0" presStyleCnt="7"/>
      <dgm:spPr/>
    </dgm:pt>
    <dgm:pt modelId="{0615B9FE-0D80-478E-9AEB-CBE20645408A}" type="pres">
      <dgm:prSet presAssocID="{073CE749-6D8A-4791-84C8-E34F5612155C}" presName="root2" presStyleCnt="0"/>
      <dgm:spPr/>
    </dgm:pt>
    <dgm:pt modelId="{89B1ECCA-BC07-41C8-B8ED-D96814177BF0}" type="pres">
      <dgm:prSet presAssocID="{073CE749-6D8A-4791-84C8-E34F5612155C}" presName="LevelTwoTextNode" presStyleLbl="asst1" presStyleIdx="1" presStyleCnt="6">
        <dgm:presLayoutVars>
          <dgm:chPref val="3"/>
        </dgm:presLayoutVars>
      </dgm:prSet>
      <dgm:spPr/>
    </dgm:pt>
    <dgm:pt modelId="{44E5ADA7-30D7-4D07-A618-48B9E5228645}" type="pres">
      <dgm:prSet presAssocID="{073CE749-6D8A-4791-84C8-E34F5612155C}" presName="level3hierChild" presStyleCnt="0"/>
      <dgm:spPr/>
    </dgm:pt>
    <dgm:pt modelId="{9E99FE38-034B-48D6-9081-9D9D700A017B}" type="pres">
      <dgm:prSet presAssocID="{84439237-2D1B-410B-8DD5-A14C652A41E7}" presName="conn2-1" presStyleLbl="parChTrans1D4" presStyleIdx="0" presStyleCnt="10"/>
      <dgm:spPr/>
    </dgm:pt>
    <dgm:pt modelId="{CBC96032-0552-4D52-9FC1-09ECB7104160}" type="pres">
      <dgm:prSet presAssocID="{84439237-2D1B-410B-8DD5-A14C652A41E7}" presName="connTx" presStyleLbl="parChTrans1D4" presStyleIdx="0" presStyleCnt="10"/>
      <dgm:spPr/>
    </dgm:pt>
    <dgm:pt modelId="{433D8AB5-478D-42D1-A3A7-04B7A3F30B2D}" type="pres">
      <dgm:prSet presAssocID="{F18DBD2F-F409-4B86-A28A-C02A4C6AB138}" presName="root2" presStyleCnt="0"/>
      <dgm:spPr/>
    </dgm:pt>
    <dgm:pt modelId="{E35C63ED-0E48-482D-8D2F-12DFCB985F87}" type="pres">
      <dgm:prSet presAssocID="{F18DBD2F-F409-4B86-A28A-C02A4C6AB138}" presName="LevelTwoTextNode" presStyleLbl="node4" presStyleIdx="0" presStyleCnt="10">
        <dgm:presLayoutVars>
          <dgm:chPref val="3"/>
        </dgm:presLayoutVars>
      </dgm:prSet>
      <dgm:spPr/>
    </dgm:pt>
    <dgm:pt modelId="{308634FD-54BF-4A2F-AEF8-FEC011B677FD}" type="pres">
      <dgm:prSet presAssocID="{F18DBD2F-F409-4B86-A28A-C02A4C6AB138}" presName="level3hierChild" presStyleCnt="0"/>
      <dgm:spPr/>
    </dgm:pt>
    <dgm:pt modelId="{B480FDCE-5173-4C67-BFD7-90BBB8DA108B}" type="pres">
      <dgm:prSet presAssocID="{7D6FF1EC-5695-4035-9876-4975C8A65A3E}" presName="conn2-1" presStyleLbl="parChTrans1D4" presStyleIdx="1" presStyleCnt="10"/>
      <dgm:spPr/>
    </dgm:pt>
    <dgm:pt modelId="{FD95632D-F479-4103-BF68-AD3CAAFF6290}" type="pres">
      <dgm:prSet presAssocID="{7D6FF1EC-5695-4035-9876-4975C8A65A3E}" presName="connTx" presStyleLbl="parChTrans1D4" presStyleIdx="1" presStyleCnt="10"/>
      <dgm:spPr/>
    </dgm:pt>
    <dgm:pt modelId="{3C5C7DD1-E6A8-4A7B-B3C7-5D34DD0B0FE4}" type="pres">
      <dgm:prSet presAssocID="{FFA53406-DE8A-48B0-962F-DCB7395206C5}" presName="root2" presStyleCnt="0"/>
      <dgm:spPr/>
    </dgm:pt>
    <dgm:pt modelId="{7694062E-CBA3-459C-BCB9-109C06B905B1}" type="pres">
      <dgm:prSet presAssocID="{FFA53406-DE8A-48B0-962F-DCB7395206C5}" presName="LevelTwoTextNode" presStyleLbl="node4" presStyleIdx="1" presStyleCnt="10">
        <dgm:presLayoutVars>
          <dgm:chPref val="3"/>
        </dgm:presLayoutVars>
      </dgm:prSet>
      <dgm:spPr/>
    </dgm:pt>
    <dgm:pt modelId="{6909B0C3-3240-4345-BDEB-ADAF4FE729BC}" type="pres">
      <dgm:prSet presAssocID="{FFA53406-DE8A-48B0-962F-DCB7395206C5}" presName="level3hierChild" presStyleCnt="0"/>
      <dgm:spPr/>
    </dgm:pt>
    <dgm:pt modelId="{C9933D66-12C0-4E3C-8F20-5AF4FB9B1577}" type="pres">
      <dgm:prSet presAssocID="{E04F5789-1453-4A56-BA6A-1BC176C48E2E}" presName="conn2-1" presStyleLbl="parChTrans1D3" presStyleIdx="1" presStyleCnt="7"/>
      <dgm:spPr/>
    </dgm:pt>
    <dgm:pt modelId="{E6874A43-1AB8-4E4A-9257-603E737EE26A}" type="pres">
      <dgm:prSet presAssocID="{E04F5789-1453-4A56-BA6A-1BC176C48E2E}" presName="connTx" presStyleLbl="parChTrans1D3" presStyleIdx="1" presStyleCnt="7"/>
      <dgm:spPr/>
    </dgm:pt>
    <dgm:pt modelId="{253976AB-E1C5-4C93-B2C9-5668AB0F144D}" type="pres">
      <dgm:prSet presAssocID="{4880D91A-BC45-4CD7-9989-AE82DB3446C3}" presName="root2" presStyleCnt="0"/>
      <dgm:spPr/>
    </dgm:pt>
    <dgm:pt modelId="{2ADDB7AB-5EAC-4456-BD5D-B12F65254FDC}" type="pres">
      <dgm:prSet presAssocID="{4880D91A-BC45-4CD7-9989-AE82DB3446C3}" presName="LevelTwoTextNode" presStyleLbl="asst1" presStyleIdx="2" presStyleCnt="6">
        <dgm:presLayoutVars>
          <dgm:chPref val="3"/>
        </dgm:presLayoutVars>
      </dgm:prSet>
      <dgm:spPr/>
    </dgm:pt>
    <dgm:pt modelId="{2FE0F1EB-2FBA-4BAD-A860-9C292CE0763C}" type="pres">
      <dgm:prSet presAssocID="{4880D91A-BC45-4CD7-9989-AE82DB3446C3}" presName="level3hierChild" presStyleCnt="0"/>
      <dgm:spPr/>
    </dgm:pt>
    <dgm:pt modelId="{A269E7FB-C415-4CB8-B060-E55B5833E88F}" type="pres">
      <dgm:prSet presAssocID="{BC8768A6-A0F7-4BBB-8BE0-A9B47754BE8D}" presName="conn2-1" presStyleLbl="parChTrans1D4" presStyleIdx="2" presStyleCnt="10"/>
      <dgm:spPr/>
    </dgm:pt>
    <dgm:pt modelId="{62AD6026-C8D7-471F-86C5-5F852FD7E4EE}" type="pres">
      <dgm:prSet presAssocID="{BC8768A6-A0F7-4BBB-8BE0-A9B47754BE8D}" presName="connTx" presStyleLbl="parChTrans1D4" presStyleIdx="2" presStyleCnt="10"/>
      <dgm:spPr/>
    </dgm:pt>
    <dgm:pt modelId="{6D0B9E1C-E78D-4DDE-8A64-0722127F6E3A}" type="pres">
      <dgm:prSet presAssocID="{3CAA4D11-F177-4B3A-9F65-905D6516CA36}" presName="root2" presStyleCnt="0"/>
      <dgm:spPr/>
    </dgm:pt>
    <dgm:pt modelId="{8E456EDB-4C06-493A-9F6D-B319ECE372ED}" type="pres">
      <dgm:prSet presAssocID="{3CAA4D11-F177-4B3A-9F65-905D6516CA36}" presName="LevelTwoTextNode" presStyleLbl="node4" presStyleIdx="2" presStyleCnt="10">
        <dgm:presLayoutVars>
          <dgm:chPref val="3"/>
        </dgm:presLayoutVars>
      </dgm:prSet>
      <dgm:spPr/>
    </dgm:pt>
    <dgm:pt modelId="{1BAC5DD9-3EA5-44A6-AC51-C684A7F3BB8A}" type="pres">
      <dgm:prSet presAssocID="{3CAA4D11-F177-4B3A-9F65-905D6516CA36}" presName="level3hierChild" presStyleCnt="0"/>
      <dgm:spPr/>
    </dgm:pt>
    <dgm:pt modelId="{DF581C60-2E20-4A9A-8EFB-266D5ADA953A}" type="pres">
      <dgm:prSet presAssocID="{88636CDC-6F05-44C2-AC57-21B258E578D7}" presName="conn2-1" presStyleLbl="parChTrans1D3" presStyleIdx="2" presStyleCnt="7"/>
      <dgm:spPr/>
    </dgm:pt>
    <dgm:pt modelId="{C6539571-CAF3-4D45-A4F6-A8356494C7BA}" type="pres">
      <dgm:prSet presAssocID="{88636CDC-6F05-44C2-AC57-21B258E578D7}" presName="connTx" presStyleLbl="parChTrans1D3" presStyleIdx="2" presStyleCnt="7"/>
      <dgm:spPr/>
    </dgm:pt>
    <dgm:pt modelId="{D68C701A-60C4-4D63-8F3D-FD07915879BF}" type="pres">
      <dgm:prSet presAssocID="{62F748EF-1EE5-4516-9088-745BE9E5ADE1}" presName="root2" presStyleCnt="0"/>
      <dgm:spPr/>
    </dgm:pt>
    <dgm:pt modelId="{6B63C214-1C74-4DE0-8BB2-72852934251E}" type="pres">
      <dgm:prSet presAssocID="{62F748EF-1EE5-4516-9088-745BE9E5ADE1}" presName="LevelTwoTextNode" presStyleLbl="asst1" presStyleIdx="3" presStyleCnt="6">
        <dgm:presLayoutVars>
          <dgm:chPref val="3"/>
        </dgm:presLayoutVars>
      </dgm:prSet>
      <dgm:spPr/>
    </dgm:pt>
    <dgm:pt modelId="{85CBC762-7E7D-4EEA-9439-F896C0F254B5}" type="pres">
      <dgm:prSet presAssocID="{62F748EF-1EE5-4516-9088-745BE9E5ADE1}" presName="level3hierChild" presStyleCnt="0"/>
      <dgm:spPr/>
    </dgm:pt>
    <dgm:pt modelId="{3A69031B-61F3-4D75-9229-0667A0FAE5DF}" type="pres">
      <dgm:prSet presAssocID="{DF03691A-21CB-4172-8E86-4F517FA7448D}" presName="conn2-1" presStyleLbl="parChTrans1D4" presStyleIdx="3" presStyleCnt="10"/>
      <dgm:spPr/>
    </dgm:pt>
    <dgm:pt modelId="{8D852168-A94D-4CFD-939B-F53B527929CF}" type="pres">
      <dgm:prSet presAssocID="{DF03691A-21CB-4172-8E86-4F517FA7448D}" presName="connTx" presStyleLbl="parChTrans1D4" presStyleIdx="3" presStyleCnt="10"/>
      <dgm:spPr/>
    </dgm:pt>
    <dgm:pt modelId="{D3AFAB64-F254-490D-B63A-1B83398BD75C}" type="pres">
      <dgm:prSet presAssocID="{969387E8-0085-480D-B967-2D8867C00F51}" presName="root2" presStyleCnt="0"/>
      <dgm:spPr/>
    </dgm:pt>
    <dgm:pt modelId="{0411C689-9F92-4CC6-9ADE-B17331CDB1BE}" type="pres">
      <dgm:prSet presAssocID="{969387E8-0085-480D-B967-2D8867C00F51}" presName="LevelTwoTextNode" presStyleLbl="node4" presStyleIdx="3" presStyleCnt="10">
        <dgm:presLayoutVars>
          <dgm:chPref val="3"/>
        </dgm:presLayoutVars>
      </dgm:prSet>
      <dgm:spPr/>
    </dgm:pt>
    <dgm:pt modelId="{5C965F44-FA1B-42CB-B529-1E65AA48439D}" type="pres">
      <dgm:prSet presAssocID="{969387E8-0085-480D-B967-2D8867C00F51}" presName="level3hierChild" presStyleCnt="0"/>
      <dgm:spPr/>
    </dgm:pt>
    <dgm:pt modelId="{793D5932-6816-426C-AF10-5B95913EA889}" type="pres">
      <dgm:prSet presAssocID="{D980988F-4A2E-47C0-89AD-FA0C2A357CAB}" presName="conn2-1" presStyleLbl="parChTrans1D3" presStyleIdx="3" presStyleCnt="7"/>
      <dgm:spPr/>
    </dgm:pt>
    <dgm:pt modelId="{98F8911E-38E9-43DF-B3BF-32B5B484F1EB}" type="pres">
      <dgm:prSet presAssocID="{D980988F-4A2E-47C0-89AD-FA0C2A357CAB}" presName="connTx" presStyleLbl="parChTrans1D3" presStyleIdx="3" presStyleCnt="7"/>
      <dgm:spPr/>
    </dgm:pt>
    <dgm:pt modelId="{7D778D6F-4526-4826-ACF4-E408368B8A46}" type="pres">
      <dgm:prSet presAssocID="{D0A35EEF-7760-41AC-A3D2-E21B1454C230}" presName="root2" presStyleCnt="0"/>
      <dgm:spPr/>
    </dgm:pt>
    <dgm:pt modelId="{6E4CBB09-4974-47DA-B224-52DB4212678E}" type="pres">
      <dgm:prSet presAssocID="{D0A35EEF-7760-41AC-A3D2-E21B1454C230}" presName="LevelTwoTextNode" presStyleLbl="asst1" presStyleIdx="4" presStyleCnt="6">
        <dgm:presLayoutVars>
          <dgm:chPref val="3"/>
        </dgm:presLayoutVars>
      </dgm:prSet>
      <dgm:spPr/>
    </dgm:pt>
    <dgm:pt modelId="{816B8A73-A92E-4487-94AB-C74541588CC7}" type="pres">
      <dgm:prSet presAssocID="{D0A35EEF-7760-41AC-A3D2-E21B1454C230}" presName="level3hierChild" presStyleCnt="0"/>
      <dgm:spPr/>
    </dgm:pt>
    <dgm:pt modelId="{F864D82A-A0EA-48F4-8320-BE8000243D17}" type="pres">
      <dgm:prSet presAssocID="{F07C6DBB-EDA3-4011-9CD2-44B532311DCD}" presName="conn2-1" presStyleLbl="parChTrans1D4" presStyleIdx="4" presStyleCnt="10"/>
      <dgm:spPr/>
    </dgm:pt>
    <dgm:pt modelId="{796CCE8A-BC75-4215-8C3F-45C733C0B113}" type="pres">
      <dgm:prSet presAssocID="{F07C6DBB-EDA3-4011-9CD2-44B532311DCD}" presName="connTx" presStyleLbl="parChTrans1D4" presStyleIdx="4" presStyleCnt="10"/>
      <dgm:spPr/>
    </dgm:pt>
    <dgm:pt modelId="{499400F8-5212-4D9B-8DD0-EC78EB63E319}" type="pres">
      <dgm:prSet presAssocID="{93B96CD8-F2CF-44BD-BBE1-50AB9DDBFD18}" presName="root2" presStyleCnt="0"/>
      <dgm:spPr/>
    </dgm:pt>
    <dgm:pt modelId="{30CBDEB8-1ADC-4F02-B6D8-7952ADA16A93}" type="pres">
      <dgm:prSet presAssocID="{93B96CD8-F2CF-44BD-BBE1-50AB9DDBFD18}" presName="LevelTwoTextNode" presStyleLbl="node4" presStyleIdx="4" presStyleCnt="10">
        <dgm:presLayoutVars>
          <dgm:chPref val="3"/>
        </dgm:presLayoutVars>
      </dgm:prSet>
      <dgm:spPr/>
    </dgm:pt>
    <dgm:pt modelId="{1B115BEC-BA85-4334-A663-616AA8FBF32B}" type="pres">
      <dgm:prSet presAssocID="{93B96CD8-F2CF-44BD-BBE1-50AB9DDBFD18}" presName="level3hierChild" presStyleCnt="0"/>
      <dgm:spPr/>
    </dgm:pt>
    <dgm:pt modelId="{BE91D2B3-3BFB-41F7-8EA7-CEAA4053A1B9}" type="pres">
      <dgm:prSet presAssocID="{DB82804F-D74D-432E-9533-0270FFE2B7E7}" presName="conn2-1" presStyleLbl="parChTrans1D2" presStyleIdx="1" presStyleCnt="2"/>
      <dgm:spPr/>
    </dgm:pt>
    <dgm:pt modelId="{1582014B-F9F4-4020-A092-ECB45FBF80CC}" type="pres">
      <dgm:prSet presAssocID="{DB82804F-D74D-432E-9533-0270FFE2B7E7}" presName="connTx" presStyleLbl="parChTrans1D2" presStyleIdx="1" presStyleCnt="2"/>
      <dgm:spPr/>
    </dgm:pt>
    <dgm:pt modelId="{5839AE14-C135-4CF5-9A8F-2B8CDDD71206}" type="pres">
      <dgm:prSet presAssocID="{82E0F1D4-645A-4195-BDBD-C2FA1503071E}" presName="root2" presStyleCnt="0"/>
      <dgm:spPr/>
    </dgm:pt>
    <dgm:pt modelId="{CE37FE2C-FDDF-4A53-9D06-93C9F02047DE}" type="pres">
      <dgm:prSet presAssocID="{82E0F1D4-645A-4195-BDBD-C2FA1503071E}" presName="LevelTwoTextNode" presStyleLbl="asst1" presStyleIdx="5" presStyleCnt="6">
        <dgm:presLayoutVars>
          <dgm:chPref val="3"/>
        </dgm:presLayoutVars>
      </dgm:prSet>
      <dgm:spPr/>
    </dgm:pt>
    <dgm:pt modelId="{B2CB4AE0-609A-40CA-92C8-A46BE271C348}" type="pres">
      <dgm:prSet presAssocID="{82E0F1D4-645A-4195-BDBD-C2FA1503071E}" presName="level3hierChild" presStyleCnt="0"/>
      <dgm:spPr/>
    </dgm:pt>
    <dgm:pt modelId="{3C171A4A-9223-4A87-8290-77F7A7017A6D}" type="pres">
      <dgm:prSet presAssocID="{2FFAC151-623E-4BCB-8A8A-5D2242FCC302}" presName="conn2-1" presStyleLbl="parChTrans1D3" presStyleIdx="4" presStyleCnt="7"/>
      <dgm:spPr/>
    </dgm:pt>
    <dgm:pt modelId="{6C490AA8-C800-4089-94C1-689169B483FC}" type="pres">
      <dgm:prSet presAssocID="{2FFAC151-623E-4BCB-8A8A-5D2242FCC302}" presName="connTx" presStyleLbl="parChTrans1D3" presStyleIdx="4" presStyleCnt="7"/>
      <dgm:spPr/>
    </dgm:pt>
    <dgm:pt modelId="{16E5C090-B7CC-47F3-83AE-5716844D6DB5}" type="pres">
      <dgm:prSet presAssocID="{0ABCD2AE-3531-404F-9222-B4C6AB7E6991}" presName="root2" presStyleCnt="0"/>
      <dgm:spPr/>
    </dgm:pt>
    <dgm:pt modelId="{D7F9D211-2C68-4971-AB7C-902C34D69D5A}" type="pres">
      <dgm:prSet presAssocID="{0ABCD2AE-3531-404F-9222-B4C6AB7E6991}" presName="LevelTwoTextNode" presStyleLbl="node3" presStyleIdx="0" presStyleCnt="3">
        <dgm:presLayoutVars>
          <dgm:chPref val="3"/>
        </dgm:presLayoutVars>
      </dgm:prSet>
      <dgm:spPr/>
    </dgm:pt>
    <dgm:pt modelId="{3272CEB0-E47F-41E8-8640-40BC76A0EA00}" type="pres">
      <dgm:prSet presAssocID="{0ABCD2AE-3531-404F-9222-B4C6AB7E6991}" presName="level3hierChild" presStyleCnt="0"/>
      <dgm:spPr/>
    </dgm:pt>
    <dgm:pt modelId="{1296D2AD-F80A-4916-818E-8A9824837CFF}" type="pres">
      <dgm:prSet presAssocID="{5EE4429E-86D9-4E76-90E9-B09F4D3A2AC9}" presName="conn2-1" presStyleLbl="parChTrans1D4" presStyleIdx="5" presStyleCnt="10"/>
      <dgm:spPr/>
    </dgm:pt>
    <dgm:pt modelId="{1EE218F5-704E-4787-A5CD-FF0F3360459E}" type="pres">
      <dgm:prSet presAssocID="{5EE4429E-86D9-4E76-90E9-B09F4D3A2AC9}" presName="connTx" presStyleLbl="parChTrans1D4" presStyleIdx="5" presStyleCnt="10"/>
      <dgm:spPr/>
    </dgm:pt>
    <dgm:pt modelId="{87354114-ED28-4391-A911-2ADA64A52100}" type="pres">
      <dgm:prSet presAssocID="{D4EB3E46-6DA7-40C2-B955-A58476BFB2F4}" presName="root2" presStyleCnt="0"/>
      <dgm:spPr/>
    </dgm:pt>
    <dgm:pt modelId="{FBD76395-3851-48C7-AC62-901044D9ACD4}" type="pres">
      <dgm:prSet presAssocID="{D4EB3E46-6DA7-40C2-B955-A58476BFB2F4}" presName="LevelTwoTextNode" presStyleLbl="node4" presStyleIdx="5" presStyleCnt="10">
        <dgm:presLayoutVars>
          <dgm:chPref val="3"/>
        </dgm:presLayoutVars>
      </dgm:prSet>
      <dgm:spPr/>
    </dgm:pt>
    <dgm:pt modelId="{49EA25D5-D648-44AE-9EB4-D6E1C5AB328C}" type="pres">
      <dgm:prSet presAssocID="{D4EB3E46-6DA7-40C2-B955-A58476BFB2F4}" presName="level3hierChild" presStyleCnt="0"/>
      <dgm:spPr/>
    </dgm:pt>
    <dgm:pt modelId="{3490F936-5AB4-4C16-8EC1-AB3BC7449932}" type="pres">
      <dgm:prSet presAssocID="{2BC56030-A546-4758-8094-FB90F9284FD6}" presName="conn2-1" presStyleLbl="parChTrans1D4" presStyleIdx="6" presStyleCnt="10"/>
      <dgm:spPr/>
    </dgm:pt>
    <dgm:pt modelId="{27ADFFD5-3B4F-481A-BA9D-CA45569B3E33}" type="pres">
      <dgm:prSet presAssocID="{2BC56030-A546-4758-8094-FB90F9284FD6}" presName="connTx" presStyleLbl="parChTrans1D4" presStyleIdx="6" presStyleCnt="10"/>
      <dgm:spPr/>
    </dgm:pt>
    <dgm:pt modelId="{8AD84317-7D60-4ACF-A8AF-8EC111C46B2B}" type="pres">
      <dgm:prSet presAssocID="{A24C80D8-6168-44FF-9B0D-8FAFDEC43E0D}" presName="root2" presStyleCnt="0"/>
      <dgm:spPr/>
    </dgm:pt>
    <dgm:pt modelId="{C3E22E28-3F46-4AB9-B951-6CF01F0818FC}" type="pres">
      <dgm:prSet presAssocID="{A24C80D8-6168-44FF-9B0D-8FAFDEC43E0D}" presName="LevelTwoTextNode" presStyleLbl="node4" presStyleIdx="6" presStyleCnt="10">
        <dgm:presLayoutVars>
          <dgm:chPref val="3"/>
        </dgm:presLayoutVars>
      </dgm:prSet>
      <dgm:spPr/>
    </dgm:pt>
    <dgm:pt modelId="{D5762B54-18A3-4454-B386-1412E2E4D997}" type="pres">
      <dgm:prSet presAssocID="{A24C80D8-6168-44FF-9B0D-8FAFDEC43E0D}" presName="level3hierChild" presStyleCnt="0"/>
      <dgm:spPr/>
    </dgm:pt>
    <dgm:pt modelId="{B184C0C0-F6F9-4E5F-8DB5-45C993680155}" type="pres">
      <dgm:prSet presAssocID="{955F2FAE-387B-4FA2-9B0C-AF1C9AD7A6F3}" presName="conn2-1" presStyleLbl="parChTrans1D4" presStyleIdx="7" presStyleCnt="10"/>
      <dgm:spPr/>
    </dgm:pt>
    <dgm:pt modelId="{F640B8D3-72C4-4DF2-9B43-DC082645D6F4}" type="pres">
      <dgm:prSet presAssocID="{955F2FAE-387B-4FA2-9B0C-AF1C9AD7A6F3}" presName="connTx" presStyleLbl="parChTrans1D4" presStyleIdx="7" presStyleCnt="10"/>
      <dgm:spPr/>
    </dgm:pt>
    <dgm:pt modelId="{7C2081BC-DA33-4AE4-A958-ADEFB5F07A58}" type="pres">
      <dgm:prSet presAssocID="{198E4892-1C2B-44CE-9954-EAC7C79E0EB8}" presName="root2" presStyleCnt="0"/>
      <dgm:spPr/>
    </dgm:pt>
    <dgm:pt modelId="{04A53B5D-C558-49F8-A86A-5221E9F6A7DA}" type="pres">
      <dgm:prSet presAssocID="{198E4892-1C2B-44CE-9954-EAC7C79E0EB8}" presName="LevelTwoTextNode" presStyleLbl="node4" presStyleIdx="7" presStyleCnt="10">
        <dgm:presLayoutVars>
          <dgm:chPref val="3"/>
        </dgm:presLayoutVars>
      </dgm:prSet>
      <dgm:spPr/>
    </dgm:pt>
    <dgm:pt modelId="{6D95522C-5CB2-4732-A727-9662947FFA6B}" type="pres">
      <dgm:prSet presAssocID="{198E4892-1C2B-44CE-9954-EAC7C79E0EB8}" presName="level3hierChild" presStyleCnt="0"/>
      <dgm:spPr/>
    </dgm:pt>
    <dgm:pt modelId="{579255A4-8133-43A4-B452-31408EE16441}" type="pres">
      <dgm:prSet presAssocID="{3B360DA7-ABAB-4772-9CE2-9EA3F7382034}" presName="conn2-1" presStyleLbl="parChTrans1D3" presStyleIdx="5" presStyleCnt="7"/>
      <dgm:spPr/>
    </dgm:pt>
    <dgm:pt modelId="{1830CCF0-AD52-467B-9C23-8A6C0CDD43EF}" type="pres">
      <dgm:prSet presAssocID="{3B360DA7-ABAB-4772-9CE2-9EA3F7382034}" presName="connTx" presStyleLbl="parChTrans1D3" presStyleIdx="5" presStyleCnt="7"/>
      <dgm:spPr/>
    </dgm:pt>
    <dgm:pt modelId="{78939ABF-B4E6-4F4D-9495-4DAB3B3AA1DB}" type="pres">
      <dgm:prSet presAssocID="{A268A1CD-2DAB-4C0E-BE26-797E3E3E86B9}" presName="root2" presStyleCnt="0"/>
      <dgm:spPr/>
    </dgm:pt>
    <dgm:pt modelId="{8BD1CCD2-6492-4C52-A0C8-188619ACEA37}" type="pres">
      <dgm:prSet presAssocID="{A268A1CD-2DAB-4C0E-BE26-797E3E3E86B9}" presName="LevelTwoTextNode" presStyleLbl="node3" presStyleIdx="1" presStyleCnt="3">
        <dgm:presLayoutVars>
          <dgm:chPref val="3"/>
        </dgm:presLayoutVars>
      </dgm:prSet>
      <dgm:spPr/>
    </dgm:pt>
    <dgm:pt modelId="{25AE1CD7-3660-46FB-997E-4F2F091E40A6}" type="pres">
      <dgm:prSet presAssocID="{A268A1CD-2DAB-4C0E-BE26-797E3E3E86B9}" presName="level3hierChild" presStyleCnt="0"/>
      <dgm:spPr/>
    </dgm:pt>
    <dgm:pt modelId="{FFCD6DDD-32A6-4394-AA13-2FED6BC2033E}" type="pres">
      <dgm:prSet presAssocID="{AB03506D-37FE-44CC-A740-56031FDA221F}" presName="conn2-1" presStyleLbl="parChTrans1D4" presStyleIdx="8" presStyleCnt="10"/>
      <dgm:spPr/>
    </dgm:pt>
    <dgm:pt modelId="{F39B4072-CF8D-4358-8982-120C56C440A0}" type="pres">
      <dgm:prSet presAssocID="{AB03506D-37FE-44CC-A740-56031FDA221F}" presName="connTx" presStyleLbl="parChTrans1D4" presStyleIdx="8" presStyleCnt="10"/>
      <dgm:spPr/>
    </dgm:pt>
    <dgm:pt modelId="{EBB83A08-4C0D-4E18-B2D8-3208F671F6B8}" type="pres">
      <dgm:prSet presAssocID="{EF69D077-27EE-48D0-8F95-C572FB4F70B2}" presName="root2" presStyleCnt="0"/>
      <dgm:spPr/>
    </dgm:pt>
    <dgm:pt modelId="{1C6303C5-4912-42F9-B889-F33B09E7445D}" type="pres">
      <dgm:prSet presAssocID="{EF69D077-27EE-48D0-8F95-C572FB4F70B2}" presName="LevelTwoTextNode" presStyleLbl="node4" presStyleIdx="8" presStyleCnt="10">
        <dgm:presLayoutVars>
          <dgm:chPref val="3"/>
        </dgm:presLayoutVars>
      </dgm:prSet>
      <dgm:spPr/>
    </dgm:pt>
    <dgm:pt modelId="{A4FF94BB-FC1D-4FD4-ABF7-D5BB5B16F9B8}" type="pres">
      <dgm:prSet presAssocID="{EF69D077-27EE-48D0-8F95-C572FB4F70B2}" presName="level3hierChild" presStyleCnt="0"/>
      <dgm:spPr/>
    </dgm:pt>
    <dgm:pt modelId="{BD8F8D7B-A5FC-45F5-96DC-0D2326390685}" type="pres">
      <dgm:prSet presAssocID="{F74B4BF7-9C6D-4F53-BEE0-F7B22F351C56}" presName="conn2-1" presStyleLbl="parChTrans1D3" presStyleIdx="6" presStyleCnt="7"/>
      <dgm:spPr/>
    </dgm:pt>
    <dgm:pt modelId="{659C4DEC-B737-4C92-AF50-70CB9903E982}" type="pres">
      <dgm:prSet presAssocID="{F74B4BF7-9C6D-4F53-BEE0-F7B22F351C56}" presName="connTx" presStyleLbl="parChTrans1D3" presStyleIdx="6" presStyleCnt="7"/>
      <dgm:spPr/>
    </dgm:pt>
    <dgm:pt modelId="{FBB84D73-A3AD-418B-9B4A-200A70A8A9A0}" type="pres">
      <dgm:prSet presAssocID="{457EC38D-92E3-417F-855A-9A44D495CEE0}" presName="root2" presStyleCnt="0"/>
      <dgm:spPr/>
    </dgm:pt>
    <dgm:pt modelId="{1CF73DED-A2F6-4EE4-A6EB-3E0FEA7F418F}" type="pres">
      <dgm:prSet presAssocID="{457EC38D-92E3-417F-855A-9A44D495CEE0}" presName="LevelTwoTextNode" presStyleLbl="node3" presStyleIdx="2" presStyleCnt="3">
        <dgm:presLayoutVars>
          <dgm:chPref val="3"/>
        </dgm:presLayoutVars>
      </dgm:prSet>
      <dgm:spPr/>
    </dgm:pt>
    <dgm:pt modelId="{52A46E28-48B3-4815-9724-88924F047FD3}" type="pres">
      <dgm:prSet presAssocID="{457EC38D-92E3-417F-855A-9A44D495CEE0}" presName="level3hierChild" presStyleCnt="0"/>
      <dgm:spPr/>
    </dgm:pt>
    <dgm:pt modelId="{73B53E87-7DAB-43F3-A9F8-470D3DEF25C9}" type="pres">
      <dgm:prSet presAssocID="{C6AA0DD9-079C-4271-A791-0E5FDD2A97E3}" presName="conn2-1" presStyleLbl="parChTrans1D4" presStyleIdx="9" presStyleCnt="10"/>
      <dgm:spPr/>
    </dgm:pt>
    <dgm:pt modelId="{977617A2-B63A-4150-BDD7-B02B349AF7F1}" type="pres">
      <dgm:prSet presAssocID="{C6AA0DD9-079C-4271-A791-0E5FDD2A97E3}" presName="connTx" presStyleLbl="parChTrans1D4" presStyleIdx="9" presStyleCnt="10"/>
      <dgm:spPr/>
    </dgm:pt>
    <dgm:pt modelId="{B54952B5-CFFB-4F0A-BEC5-4D7F686766E6}" type="pres">
      <dgm:prSet presAssocID="{496342F3-6F70-4DB9-AF91-6F55BB6D170C}" presName="root2" presStyleCnt="0"/>
      <dgm:spPr/>
    </dgm:pt>
    <dgm:pt modelId="{6FD82F0E-3E3D-48F0-9C2F-AA75A95537B4}" type="pres">
      <dgm:prSet presAssocID="{496342F3-6F70-4DB9-AF91-6F55BB6D170C}" presName="LevelTwoTextNode" presStyleLbl="node4" presStyleIdx="9" presStyleCnt="10">
        <dgm:presLayoutVars>
          <dgm:chPref val="3"/>
        </dgm:presLayoutVars>
      </dgm:prSet>
      <dgm:spPr/>
    </dgm:pt>
    <dgm:pt modelId="{6E74F84B-040E-46F6-8C2B-52712F082D09}" type="pres">
      <dgm:prSet presAssocID="{496342F3-6F70-4DB9-AF91-6F55BB6D170C}" presName="level3hierChild" presStyleCnt="0"/>
      <dgm:spPr/>
    </dgm:pt>
  </dgm:ptLst>
  <dgm:cxnLst>
    <dgm:cxn modelId="{684D4900-FB36-4A63-B31D-36D711FA2E2C}" type="presOf" srcId="{955F2FAE-387B-4FA2-9B0C-AF1C9AD7A6F3}" destId="{F640B8D3-72C4-4DF2-9B43-DC082645D6F4}" srcOrd="1" destOrd="0" presId="urn:microsoft.com/office/officeart/2005/8/layout/hierarchy2"/>
    <dgm:cxn modelId="{3E87C207-99C5-4CBA-8C3F-74381F7491A3}" type="presOf" srcId="{84439237-2D1B-410B-8DD5-A14C652A41E7}" destId="{CBC96032-0552-4D52-9FC1-09ECB7104160}" srcOrd="1" destOrd="0" presId="urn:microsoft.com/office/officeart/2005/8/layout/hierarchy2"/>
    <dgm:cxn modelId="{C64E5F08-DF9E-4ED0-9FC8-387754C3A960}" type="presOf" srcId="{9D21E5EB-9563-4E22-BAF1-9019554E3E48}" destId="{5D86D90F-0B3B-4E19-85F3-FAA9FC82B1A0}" srcOrd="0" destOrd="0" presId="urn:microsoft.com/office/officeart/2005/8/layout/hierarchy2"/>
    <dgm:cxn modelId="{91488809-A7C8-4901-A9D4-E773AB0CB51A}" type="presOf" srcId="{798FBD74-E743-4D7F-A293-D1C348F2FA13}" destId="{F164CE7D-471C-452D-B252-DD73FC7B1513}" srcOrd="0" destOrd="0" presId="urn:microsoft.com/office/officeart/2005/8/layout/hierarchy2"/>
    <dgm:cxn modelId="{7717D11A-99BE-43CC-BD12-ADCD31963C22}" type="presOf" srcId="{969387E8-0085-480D-B967-2D8867C00F51}" destId="{0411C689-9F92-4CC6-9ADE-B17331CDB1BE}" srcOrd="0" destOrd="0" presId="urn:microsoft.com/office/officeart/2005/8/layout/hierarchy2"/>
    <dgm:cxn modelId="{37BEFC1A-C1E0-43D4-BCAF-4EA3CED27911}" srcId="{82E0F1D4-645A-4195-BDBD-C2FA1503071E}" destId="{A268A1CD-2DAB-4C0E-BE26-797E3E3E86B9}" srcOrd="1" destOrd="0" parTransId="{3B360DA7-ABAB-4772-9CE2-9EA3F7382034}" sibTransId="{E6687C9B-FA59-47A3-BAC7-53AC9FD872D4}"/>
    <dgm:cxn modelId="{546C671C-90FB-40D6-951F-0BC4829DAE95}" srcId="{4880D91A-BC45-4CD7-9989-AE82DB3446C3}" destId="{3CAA4D11-F177-4B3A-9F65-905D6516CA36}" srcOrd="0" destOrd="0" parTransId="{BC8768A6-A0F7-4BBB-8BE0-A9B47754BE8D}" sibTransId="{893F6B07-E336-4B30-9C99-F1D34F6F2B72}"/>
    <dgm:cxn modelId="{89274E1C-8679-4F93-BFD9-AAE2439BE0F0}" type="presOf" srcId="{4880D91A-BC45-4CD7-9989-AE82DB3446C3}" destId="{2ADDB7AB-5EAC-4456-BD5D-B12F65254FDC}" srcOrd="0" destOrd="0" presId="urn:microsoft.com/office/officeart/2005/8/layout/hierarchy2"/>
    <dgm:cxn modelId="{A4AA481D-EE6B-4D1E-9A35-BDAEE25DDCF1}" srcId="{55E23A1E-487B-4F4C-9D82-A125FCB35503}" destId="{9D21E5EB-9563-4E22-BAF1-9019554E3E48}" srcOrd="0" destOrd="0" parTransId="{798FBD74-E743-4D7F-A293-D1C348F2FA13}" sibTransId="{CEFCB55B-E052-43D3-AFCF-9F08D1F4CED7}"/>
    <dgm:cxn modelId="{C8A9AF20-2C16-453E-B3F4-EC04CE682FCD}" type="presOf" srcId="{2BC56030-A546-4758-8094-FB90F9284FD6}" destId="{3490F936-5AB4-4C16-8EC1-AB3BC7449932}" srcOrd="0" destOrd="0" presId="urn:microsoft.com/office/officeart/2005/8/layout/hierarchy2"/>
    <dgm:cxn modelId="{F5583421-45A5-4CB2-9718-601F39D32E88}" srcId="{9D21E5EB-9563-4E22-BAF1-9019554E3E48}" destId="{62F748EF-1EE5-4516-9088-745BE9E5ADE1}" srcOrd="2" destOrd="0" parTransId="{88636CDC-6F05-44C2-AC57-21B258E578D7}" sibTransId="{4D5FFFF8-1A6E-471E-83A8-AE47FEC50366}"/>
    <dgm:cxn modelId="{214FD82B-F228-4D5F-BF30-277407ED658F}" type="presOf" srcId="{496342F3-6F70-4DB9-AF91-6F55BB6D170C}" destId="{6FD82F0E-3E3D-48F0-9C2F-AA75A95537B4}" srcOrd="0" destOrd="0" presId="urn:microsoft.com/office/officeart/2005/8/layout/hierarchy2"/>
    <dgm:cxn modelId="{3537502F-96BB-497D-90AE-40411444DA27}" type="presOf" srcId="{DB82804F-D74D-432E-9533-0270FFE2B7E7}" destId="{BE91D2B3-3BFB-41F7-8EA7-CEAA4053A1B9}" srcOrd="0" destOrd="0" presId="urn:microsoft.com/office/officeart/2005/8/layout/hierarchy2"/>
    <dgm:cxn modelId="{80E7D535-E5D0-4649-A165-1513A99DC4AF}" srcId="{82E0F1D4-645A-4195-BDBD-C2FA1503071E}" destId="{457EC38D-92E3-417F-855A-9A44D495CEE0}" srcOrd="2" destOrd="0" parTransId="{F74B4BF7-9C6D-4F53-BEE0-F7B22F351C56}" sibTransId="{2FE16503-AD31-4FF5-BDAE-5B19C130A62A}"/>
    <dgm:cxn modelId="{BB4B2837-6D2B-4958-897C-1ECFD6F82669}" type="presOf" srcId="{E82D3E05-9EDC-48A8-AF64-785A97F39EC9}" destId="{337BE5E6-1091-4BA7-AC47-09F7EA1D0FC3}" srcOrd="0" destOrd="0" presId="urn:microsoft.com/office/officeart/2005/8/layout/hierarchy2"/>
    <dgm:cxn modelId="{1AA8A537-C67C-4083-8365-544F52EC5ABB}" type="presOf" srcId="{073CE749-6D8A-4791-84C8-E34F5612155C}" destId="{89B1ECCA-BC07-41C8-B8ED-D96814177BF0}" srcOrd="0" destOrd="0" presId="urn:microsoft.com/office/officeart/2005/8/layout/hierarchy2"/>
    <dgm:cxn modelId="{C91D585B-B6A4-411E-9867-0FE1CA8108FB}" type="presOf" srcId="{DF03691A-21CB-4172-8E86-4F517FA7448D}" destId="{3A69031B-61F3-4D75-9229-0667A0FAE5DF}" srcOrd="0" destOrd="0" presId="urn:microsoft.com/office/officeart/2005/8/layout/hierarchy2"/>
    <dgm:cxn modelId="{39DB4D5E-99CA-4EAE-BD51-AE3DE135EFDA}" srcId="{073CE749-6D8A-4791-84C8-E34F5612155C}" destId="{FFA53406-DE8A-48B0-962F-DCB7395206C5}" srcOrd="1" destOrd="0" parTransId="{7D6FF1EC-5695-4035-9876-4975C8A65A3E}" sibTransId="{58179EFC-BF92-47FB-A234-E0C34AAB4CFB}"/>
    <dgm:cxn modelId="{05791A61-67E5-4562-B4BB-78C57F72411C}" type="presOf" srcId="{E82D3E05-9EDC-48A8-AF64-785A97F39EC9}" destId="{40AB6638-2134-400D-A0EA-6029321D4650}" srcOrd="1" destOrd="0" presId="urn:microsoft.com/office/officeart/2005/8/layout/hierarchy2"/>
    <dgm:cxn modelId="{8ADA9544-6216-4D22-9757-7F753BC0787C}" type="presOf" srcId="{D980988F-4A2E-47C0-89AD-FA0C2A357CAB}" destId="{98F8911E-38E9-43DF-B3BF-32B5B484F1EB}" srcOrd="1" destOrd="0" presId="urn:microsoft.com/office/officeart/2005/8/layout/hierarchy2"/>
    <dgm:cxn modelId="{59BCE564-6C31-4A68-8D25-C53DBA6C177F}" type="presOf" srcId="{BC8768A6-A0F7-4BBB-8BE0-A9B47754BE8D}" destId="{62AD6026-C8D7-471F-86C5-5F852FD7E4EE}" srcOrd="1" destOrd="0" presId="urn:microsoft.com/office/officeart/2005/8/layout/hierarchy2"/>
    <dgm:cxn modelId="{AD604F6A-EE6D-4D85-B746-EDE9BE164CCB}" type="presOf" srcId="{0ABCD2AE-3531-404F-9222-B4C6AB7E6991}" destId="{D7F9D211-2C68-4971-AB7C-902C34D69D5A}" srcOrd="0" destOrd="0" presId="urn:microsoft.com/office/officeart/2005/8/layout/hierarchy2"/>
    <dgm:cxn modelId="{AD34116B-2EB5-41FF-AD63-516A38B07FDD}" srcId="{0ABCD2AE-3531-404F-9222-B4C6AB7E6991}" destId="{198E4892-1C2B-44CE-9954-EAC7C79E0EB8}" srcOrd="2" destOrd="0" parTransId="{955F2FAE-387B-4FA2-9B0C-AF1C9AD7A6F3}" sibTransId="{D232AE8C-67CE-4D73-ADDC-B2C3CD44C84F}"/>
    <dgm:cxn modelId="{8F571A6B-9903-4B3C-BE98-AF4C136B20BF}" type="presOf" srcId="{F18DBD2F-F409-4B86-A28A-C02A4C6AB138}" destId="{E35C63ED-0E48-482D-8D2F-12DFCB985F87}" srcOrd="0" destOrd="0" presId="urn:microsoft.com/office/officeart/2005/8/layout/hierarchy2"/>
    <dgm:cxn modelId="{8835B84B-ADAD-4E0E-8675-16323EABF745}" type="presOf" srcId="{BC8768A6-A0F7-4BBB-8BE0-A9B47754BE8D}" destId="{A269E7FB-C415-4CB8-B060-E55B5833E88F}" srcOrd="0" destOrd="0" presId="urn:microsoft.com/office/officeart/2005/8/layout/hierarchy2"/>
    <dgm:cxn modelId="{C93DEE6B-3A1E-425B-9A5A-628986D62BF8}" type="presOf" srcId="{AB03506D-37FE-44CC-A740-56031FDA221F}" destId="{F39B4072-CF8D-4358-8982-120C56C440A0}" srcOrd="1" destOrd="0" presId="urn:microsoft.com/office/officeart/2005/8/layout/hierarchy2"/>
    <dgm:cxn modelId="{12E3646E-2E9E-4B3E-9A20-CDC0FC976A30}" srcId="{0ABCD2AE-3531-404F-9222-B4C6AB7E6991}" destId="{A24C80D8-6168-44FF-9B0D-8FAFDEC43E0D}" srcOrd="1" destOrd="0" parTransId="{2BC56030-A546-4758-8094-FB90F9284FD6}" sibTransId="{54A6C100-C3DB-4B9A-AC68-38F126ECFB20}"/>
    <dgm:cxn modelId="{4798BA6E-1E2B-4AA9-B69B-31E09204C38C}" type="presOf" srcId="{2FFAC151-623E-4BCB-8A8A-5D2242FCC302}" destId="{6C490AA8-C800-4089-94C1-689169B483FC}" srcOrd="1" destOrd="0" presId="urn:microsoft.com/office/officeart/2005/8/layout/hierarchy2"/>
    <dgm:cxn modelId="{58AECB50-289C-4FBD-8023-C3C02BC9664B}" type="presOf" srcId="{84439237-2D1B-410B-8DD5-A14C652A41E7}" destId="{9E99FE38-034B-48D6-9081-9D9D700A017B}" srcOrd="0" destOrd="0" presId="urn:microsoft.com/office/officeart/2005/8/layout/hierarchy2"/>
    <dgm:cxn modelId="{4C18E550-2F8A-41A6-9158-C5F6B1F3460A}" type="presOf" srcId="{7D6FF1EC-5695-4035-9876-4975C8A65A3E}" destId="{FD95632D-F479-4103-BF68-AD3CAAFF6290}" srcOrd="1" destOrd="0" presId="urn:microsoft.com/office/officeart/2005/8/layout/hierarchy2"/>
    <dgm:cxn modelId="{50748575-C260-48D8-A4FF-A5D31BF1453D}" srcId="{0ABCD2AE-3531-404F-9222-B4C6AB7E6991}" destId="{D4EB3E46-6DA7-40C2-B955-A58476BFB2F4}" srcOrd="0" destOrd="0" parTransId="{5EE4429E-86D9-4E76-90E9-B09F4D3A2AC9}" sibTransId="{E904020F-42EF-45E5-82AD-8CB3F629513F}"/>
    <dgm:cxn modelId="{6021E276-86F1-40CF-85A1-4A9F5F228B1A}" type="presOf" srcId="{7D6FF1EC-5695-4035-9876-4975C8A65A3E}" destId="{B480FDCE-5173-4C67-BFD7-90BBB8DA108B}" srcOrd="0" destOrd="0" presId="urn:microsoft.com/office/officeart/2005/8/layout/hierarchy2"/>
    <dgm:cxn modelId="{7049FA58-A6D9-4159-910E-E950310646D9}" type="presOf" srcId="{955F2FAE-387B-4FA2-9B0C-AF1C9AD7A6F3}" destId="{B184C0C0-F6F9-4E5F-8DB5-45C993680155}" srcOrd="0" destOrd="0" presId="urn:microsoft.com/office/officeart/2005/8/layout/hierarchy2"/>
    <dgm:cxn modelId="{6E0AA559-DA52-4E0E-8AC6-AE63F82264C2}" type="presOf" srcId="{C6AA0DD9-079C-4271-A791-0E5FDD2A97E3}" destId="{73B53E87-7DAB-43F3-A9F8-470D3DEF25C9}" srcOrd="0" destOrd="0" presId="urn:microsoft.com/office/officeart/2005/8/layout/hierarchy2"/>
    <dgm:cxn modelId="{E339E579-22A8-4734-BCD5-A52D460F8483}" srcId="{D0A35EEF-7760-41AC-A3D2-E21B1454C230}" destId="{93B96CD8-F2CF-44BD-BBE1-50AB9DDBFD18}" srcOrd="0" destOrd="0" parTransId="{F07C6DBB-EDA3-4011-9CD2-44B532311DCD}" sibTransId="{AF5E8AEE-EEF1-46AF-871B-2A5E5C86AE50}"/>
    <dgm:cxn modelId="{661BCA7A-4559-4456-963A-4EE2217303BE}" type="presOf" srcId="{2FFAC151-623E-4BCB-8A8A-5D2242FCC302}" destId="{3C171A4A-9223-4A87-8290-77F7A7017A6D}" srcOrd="0" destOrd="0" presId="urn:microsoft.com/office/officeart/2005/8/layout/hierarchy2"/>
    <dgm:cxn modelId="{F86C577F-BFDA-4335-9FD8-C770FDBC6303}" type="presOf" srcId="{DF03691A-21CB-4172-8E86-4F517FA7448D}" destId="{8D852168-A94D-4CFD-939B-F53B527929CF}" srcOrd="1" destOrd="0" presId="urn:microsoft.com/office/officeart/2005/8/layout/hierarchy2"/>
    <dgm:cxn modelId="{037B4181-4AF4-4D9B-8C60-BF644778446C}" type="presOf" srcId="{82E0F1D4-645A-4195-BDBD-C2FA1503071E}" destId="{CE37FE2C-FDDF-4A53-9D06-93C9F02047DE}" srcOrd="0" destOrd="0" presId="urn:microsoft.com/office/officeart/2005/8/layout/hierarchy2"/>
    <dgm:cxn modelId="{7BA2FD81-7FAB-45DA-B21C-9258F085E499}" type="presOf" srcId="{1DCEFB16-EE33-4CCF-89DB-CBBF2145B981}" destId="{D47F3A58-C36D-4714-9A36-E0B92F5D1AE5}" srcOrd="0" destOrd="0" presId="urn:microsoft.com/office/officeart/2005/8/layout/hierarchy2"/>
    <dgm:cxn modelId="{490A1B83-D5DC-4B2B-9F2A-1F6DDC1A3E5F}" type="presOf" srcId="{93B96CD8-F2CF-44BD-BBE1-50AB9DDBFD18}" destId="{30CBDEB8-1ADC-4F02-B6D8-7952ADA16A93}" srcOrd="0" destOrd="0" presId="urn:microsoft.com/office/officeart/2005/8/layout/hierarchy2"/>
    <dgm:cxn modelId="{D6047C87-B285-4919-8922-04DBC0962AD5}" srcId="{55E23A1E-487B-4F4C-9D82-A125FCB35503}" destId="{82E0F1D4-645A-4195-BDBD-C2FA1503071E}" srcOrd="1" destOrd="0" parTransId="{DB82804F-D74D-432E-9533-0270FFE2B7E7}" sibTransId="{0CE8E4AA-4232-4DB4-9683-9FCD8258120B}"/>
    <dgm:cxn modelId="{36F09B87-C1B6-4DAD-B9A9-07200436C400}" type="presOf" srcId="{3B360DA7-ABAB-4772-9CE2-9EA3F7382034}" destId="{579255A4-8133-43A4-B452-31408EE16441}" srcOrd="0" destOrd="0" presId="urn:microsoft.com/office/officeart/2005/8/layout/hierarchy2"/>
    <dgm:cxn modelId="{1CF26088-EF50-42C1-ADE8-1CD06E369B6C}" type="presOf" srcId="{2BC56030-A546-4758-8094-FB90F9284FD6}" destId="{27ADFFD5-3B4F-481A-BA9D-CA45569B3E33}" srcOrd="1" destOrd="0" presId="urn:microsoft.com/office/officeart/2005/8/layout/hierarchy2"/>
    <dgm:cxn modelId="{3749308C-9A3E-4256-95F4-CFE43F218C60}" srcId="{82E0F1D4-645A-4195-BDBD-C2FA1503071E}" destId="{0ABCD2AE-3531-404F-9222-B4C6AB7E6991}" srcOrd="0" destOrd="0" parTransId="{2FFAC151-623E-4BCB-8A8A-5D2242FCC302}" sibTransId="{F988B6B9-51B7-4CB6-A6FA-97F36CA1FBF3}"/>
    <dgm:cxn modelId="{CB31258E-231C-41F7-A8C0-C055B3EE827A}" type="presOf" srcId="{198E4892-1C2B-44CE-9954-EAC7C79E0EB8}" destId="{04A53B5D-C558-49F8-A86A-5221E9F6A7DA}" srcOrd="0" destOrd="0" presId="urn:microsoft.com/office/officeart/2005/8/layout/hierarchy2"/>
    <dgm:cxn modelId="{12ED2C8F-FF75-4998-9BFC-668C0F312A82}" type="presOf" srcId="{F07C6DBB-EDA3-4011-9CD2-44B532311DCD}" destId="{796CCE8A-BC75-4215-8C3F-45C733C0B113}" srcOrd="1" destOrd="0" presId="urn:microsoft.com/office/officeart/2005/8/layout/hierarchy2"/>
    <dgm:cxn modelId="{79A11792-7751-4592-B567-096F3F1A363B}" type="presOf" srcId="{E04F5789-1453-4A56-BA6A-1BC176C48E2E}" destId="{E6874A43-1AB8-4E4A-9257-603E737EE26A}" srcOrd="1" destOrd="0" presId="urn:microsoft.com/office/officeart/2005/8/layout/hierarchy2"/>
    <dgm:cxn modelId="{52986794-F091-409D-BD2E-D85405EB36D7}" type="presOf" srcId="{798FBD74-E743-4D7F-A293-D1C348F2FA13}" destId="{B0418B4B-22BD-4775-8A66-26B9674D5F00}" srcOrd="1" destOrd="0" presId="urn:microsoft.com/office/officeart/2005/8/layout/hierarchy2"/>
    <dgm:cxn modelId="{ACE25797-8A4F-4106-9078-3A918602957B}" type="presOf" srcId="{DB82804F-D74D-432E-9533-0270FFE2B7E7}" destId="{1582014B-F9F4-4020-A092-ECB45FBF80CC}" srcOrd="1" destOrd="0" presId="urn:microsoft.com/office/officeart/2005/8/layout/hierarchy2"/>
    <dgm:cxn modelId="{701D659C-9D0A-4F5F-82D9-98F091E52D37}" type="presOf" srcId="{F07C6DBB-EDA3-4011-9CD2-44B532311DCD}" destId="{F864D82A-A0EA-48F4-8320-BE8000243D17}" srcOrd="0" destOrd="0" presId="urn:microsoft.com/office/officeart/2005/8/layout/hierarchy2"/>
    <dgm:cxn modelId="{C09CB19C-C255-458B-81D8-15281476006C}" type="presOf" srcId="{F74B4BF7-9C6D-4F53-BEE0-F7B22F351C56}" destId="{659C4DEC-B737-4C92-AF50-70CB9903E982}" srcOrd="1" destOrd="0" presId="urn:microsoft.com/office/officeart/2005/8/layout/hierarchy2"/>
    <dgm:cxn modelId="{0EF58B9D-E4C9-4AC2-A49D-92D79418D715}" srcId="{9D21E5EB-9563-4E22-BAF1-9019554E3E48}" destId="{D0A35EEF-7760-41AC-A3D2-E21B1454C230}" srcOrd="3" destOrd="0" parTransId="{D980988F-4A2E-47C0-89AD-FA0C2A357CAB}" sibTransId="{40012F08-729C-40F0-B2B1-2E58389EB954}"/>
    <dgm:cxn modelId="{4831E09D-3A39-4F79-967C-AB546538505D}" type="presOf" srcId="{FFA53406-DE8A-48B0-962F-DCB7395206C5}" destId="{7694062E-CBA3-459C-BCB9-109C06B905B1}" srcOrd="0" destOrd="0" presId="urn:microsoft.com/office/officeart/2005/8/layout/hierarchy2"/>
    <dgm:cxn modelId="{A4C64AA0-B863-497C-B1FF-A8C31ED5EA96}" type="presOf" srcId="{3CAA4D11-F177-4B3A-9F65-905D6516CA36}" destId="{8E456EDB-4C06-493A-9F6D-B319ECE372ED}" srcOrd="0" destOrd="0" presId="urn:microsoft.com/office/officeart/2005/8/layout/hierarchy2"/>
    <dgm:cxn modelId="{D206B3A0-E240-4ED3-B802-726E9A4FF223}" srcId="{9D21E5EB-9563-4E22-BAF1-9019554E3E48}" destId="{073CE749-6D8A-4791-84C8-E34F5612155C}" srcOrd="0" destOrd="0" parTransId="{E82D3E05-9EDC-48A8-AF64-785A97F39EC9}" sibTransId="{0EDCF555-5AB0-4851-B54E-1F74F3681C77}"/>
    <dgm:cxn modelId="{40DE80A7-D194-4528-9B5E-E6CF67C9B5CF}" type="presOf" srcId="{3B360DA7-ABAB-4772-9CE2-9EA3F7382034}" destId="{1830CCF0-AD52-467B-9C23-8A6C0CDD43EF}" srcOrd="1" destOrd="0" presId="urn:microsoft.com/office/officeart/2005/8/layout/hierarchy2"/>
    <dgm:cxn modelId="{435E5AB1-1E4A-42E6-8040-D095CC476EBE}" type="presOf" srcId="{88636CDC-6F05-44C2-AC57-21B258E578D7}" destId="{C6539571-CAF3-4D45-A4F6-A8356494C7BA}" srcOrd="1" destOrd="0" presId="urn:microsoft.com/office/officeart/2005/8/layout/hierarchy2"/>
    <dgm:cxn modelId="{E0977FB6-496C-42E1-A107-21E6A0F25F8A}" type="presOf" srcId="{A268A1CD-2DAB-4C0E-BE26-797E3E3E86B9}" destId="{8BD1CCD2-6492-4C52-A0C8-188619ACEA37}" srcOrd="0" destOrd="0" presId="urn:microsoft.com/office/officeart/2005/8/layout/hierarchy2"/>
    <dgm:cxn modelId="{FE5226BE-C92E-4071-9ADA-8A96644C3225}" srcId="{1DCEFB16-EE33-4CCF-89DB-CBBF2145B981}" destId="{55E23A1E-487B-4F4C-9D82-A125FCB35503}" srcOrd="0" destOrd="0" parTransId="{B48CC8D0-512E-4964-B31A-A7B6D3BA1B13}" sibTransId="{C32E359C-3CCF-48F5-B95F-B02B6987D5B4}"/>
    <dgm:cxn modelId="{57BF50C3-E7A9-473E-BC4E-30D1FB56F590}" type="presOf" srcId="{F74B4BF7-9C6D-4F53-BEE0-F7B22F351C56}" destId="{BD8F8D7B-A5FC-45F5-96DC-0D2326390685}" srcOrd="0" destOrd="0" presId="urn:microsoft.com/office/officeart/2005/8/layout/hierarchy2"/>
    <dgm:cxn modelId="{95D1E9C3-903F-4B9B-96BD-2D310659FA37}" type="presOf" srcId="{55E23A1E-487B-4F4C-9D82-A125FCB35503}" destId="{31F966F6-78E5-41AF-9277-219E9D7C5EAE}" srcOrd="0" destOrd="0" presId="urn:microsoft.com/office/officeart/2005/8/layout/hierarchy2"/>
    <dgm:cxn modelId="{9BCC65C4-774D-4913-8720-33EBE4218A6E}" type="presOf" srcId="{D0A35EEF-7760-41AC-A3D2-E21B1454C230}" destId="{6E4CBB09-4974-47DA-B224-52DB4212678E}" srcOrd="0" destOrd="0" presId="urn:microsoft.com/office/officeart/2005/8/layout/hierarchy2"/>
    <dgm:cxn modelId="{61917DC6-B3E3-40CE-AC60-7C0A64305DB0}" type="presOf" srcId="{E04F5789-1453-4A56-BA6A-1BC176C48E2E}" destId="{C9933D66-12C0-4E3C-8F20-5AF4FB9B1577}" srcOrd="0" destOrd="0" presId="urn:microsoft.com/office/officeart/2005/8/layout/hierarchy2"/>
    <dgm:cxn modelId="{8A7A1DC7-6ED5-441C-A9C8-4A02C18D736B}" type="presOf" srcId="{D980988F-4A2E-47C0-89AD-FA0C2A357CAB}" destId="{793D5932-6816-426C-AF10-5B95913EA889}" srcOrd="0" destOrd="0" presId="urn:microsoft.com/office/officeart/2005/8/layout/hierarchy2"/>
    <dgm:cxn modelId="{A0583FCB-8395-44E8-8278-AF95EC64EFD6}" type="presOf" srcId="{62F748EF-1EE5-4516-9088-745BE9E5ADE1}" destId="{6B63C214-1C74-4DE0-8BB2-72852934251E}" srcOrd="0" destOrd="0" presId="urn:microsoft.com/office/officeart/2005/8/layout/hierarchy2"/>
    <dgm:cxn modelId="{2DE7EFD7-CD98-48F1-814D-53E65C948B18}" type="presOf" srcId="{EF69D077-27EE-48D0-8F95-C572FB4F70B2}" destId="{1C6303C5-4912-42F9-B889-F33B09E7445D}" srcOrd="0" destOrd="0" presId="urn:microsoft.com/office/officeart/2005/8/layout/hierarchy2"/>
    <dgm:cxn modelId="{0C9194DC-9FF9-430D-8E19-22A99C213E3D}" type="presOf" srcId="{88636CDC-6F05-44C2-AC57-21B258E578D7}" destId="{DF581C60-2E20-4A9A-8EFB-266D5ADA953A}" srcOrd="0" destOrd="0" presId="urn:microsoft.com/office/officeart/2005/8/layout/hierarchy2"/>
    <dgm:cxn modelId="{F19DB7DD-2D2D-43DF-BDE9-EAF4C81A0ED5}" type="presOf" srcId="{5EE4429E-86D9-4E76-90E9-B09F4D3A2AC9}" destId="{1EE218F5-704E-4787-A5CD-FF0F3360459E}" srcOrd="1" destOrd="0" presId="urn:microsoft.com/office/officeart/2005/8/layout/hierarchy2"/>
    <dgm:cxn modelId="{803372DE-062D-4FF1-8BED-85F95858B2CA}" srcId="{62F748EF-1EE5-4516-9088-745BE9E5ADE1}" destId="{969387E8-0085-480D-B967-2D8867C00F51}" srcOrd="0" destOrd="0" parTransId="{DF03691A-21CB-4172-8E86-4F517FA7448D}" sibTransId="{142CBAD2-08C9-4FE4-BD7C-7292D204352E}"/>
    <dgm:cxn modelId="{ABEFA9DE-F49A-473C-B4EE-359709F4DBF0}" type="presOf" srcId="{D4EB3E46-6DA7-40C2-B955-A58476BFB2F4}" destId="{FBD76395-3851-48C7-AC62-901044D9ACD4}" srcOrd="0" destOrd="0" presId="urn:microsoft.com/office/officeart/2005/8/layout/hierarchy2"/>
    <dgm:cxn modelId="{00710EE2-5772-4326-B07D-D80E0294BB08}" type="presOf" srcId="{A24C80D8-6168-44FF-9B0D-8FAFDEC43E0D}" destId="{C3E22E28-3F46-4AB9-B951-6CF01F0818FC}" srcOrd="0" destOrd="0" presId="urn:microsoft.com/office/officeart/2005/8/layout/hierarchy2"/>
    <dgm:cxn modelId="{626932E2-B085-4E99-B6D4-BDE708087B5A}" srcId="{A268A1CD-2DAB-4C0E-BE26-797E3E3E86B9}" destId="{EF69D077-27EE-48D0-8F95-C572FB4F70B2}" srcOrd="0" destOrd="0" parTransId="{AB03506D-37FE-44CC-A740-56031FDA221F}" sibTransId="{206AACE7-6EA6-4959-B80D-6DA748539F3E}"/>
    <dgm:cxn modelId="{74EBBDEC-E53F-46A1-A9C0-3E137785A552}" type="presOf" srcId="{C6AA0DD9-079C-4271-A791-0E5FDD2A97E3}" destId="{977617A2-B63A-4150-BDD7-B02B349AF7F1}" srcOrd="1" destOrd="0" presId="urn:microsoft.com/office/officeart/2005/8/layout/hierarchy2"/>
    <dgm:cxn modelId="{608FB9F2-E3AD-4B7E-86A2-99C36525E6F6}" srcId="{457EC38D-92E3-417F-855A-9A44D495CEE0}" destId="{496342F3-6F70-4DB9-AF91-6F55BB6D170C}" srcOrd="0" destOrd="0" parTransId="{C6AA0DD9-079C-4271-A791-0E5FDD2A97E3}" sibTransId="{1341EA74-732D-4F7B-9503-2C4FFC3CA546}"/>
    <dgm:cxn modelId="{14E743F5-94B2-421E-926C-CD88EBA9CAAD}" type="presOf" srcId="{AB03506D-37FE-44CC-A740-56031FDA221F}" destId="{FFCD6DDD-32A6-4394-AA13-2FED6BC2033E}" srcOrd="0" destOrd="0" presId="urn:microsoft.com/office/officeart/2005/8/layout/hierarchy2"/>
    <dgm:cxn modelId="{025A8AF9-2ADF-4C22-AB53-2DBA45A850CE}" srcId="{073CE749-6D8A-4791-84C8-E34F5612155C}" destId="{F18DBD2F-F409-4B86-A28A-C02A4C6AB138}" srcOrd="0" destOrd="0" parTransId="{84439237-2D1B-410B-8DD5-A14C652A41E7}" sibTransId="{E8A77984-09E4-4700-8536-61E554E5C495}"/>
    <dgm:cxn modelId="{69BE25FB-8D96-417E-95C4-6BE3A06CCF9D}" srcId="{9D21E5EB-9563-4E22-BAF1-9019554E3E48}" destId="{4880D91A-BC45-4CD7-9989-AE82DB3446C3}" srcOrd="1" destOrd="0" parTransId="{E04F5789-1453-4A56-BA6A-1BC176C48E2E}" sibTransId="{D6F0B992-1ED2-4056-903B-B0EBF788FE13}"/>
    <dgm:cxn modelId="{4E4727FC-BA15-4553-8DD8-9CA9BF52D933}" type="presOf" srcId="{5EE4429E-86D9-4E76-90E9-B09F4D3A2AC9}" destId="{1296D2AD-F80A-4916-818E-8A9824837CFF}" srcOrd="0" destOrd="0" presId="urn:microsoft.com/office/officeart/2005/8/layout/hierarchy2"/>
    <dgm:cxn modelId="{F2E98CFD-7829-40E2-B3D7-25F7E2DA2598}" type="presOf" srcId="{457EC38D-92E3-417F-855A-9A44D495CEE0}" destId="{1CF73DED-A2F6-4EE4-A6EB-3E0FEA7F418F}" srcOrd="0" destOrd="0" presId="urn:microsoft.com/office/officeart/2005/8/layout/hierarchy2"/>
    <dgm:cxn modelId="{A2BCE930-66A6-4B2C-934D-1CFF33910652}" type="presParOf" srcId="{D47F3A58-C36D-4714-9A36-E0B92F5D1AE5}" destId="{F670604D-A589-40B2-895C-656B3F44CBD9}" srcOrd="0" destOrd="0" presId="urn:microsoft.com/office/officeart/2005/8/layout/hierarchy2"/>
    <dgm:cxn modelId="{3E2BB05F-CB8C-4E1B-B3AB-D7A7BC432BB6}" type="presParOf" srcId="{F670604D-A589-40B2-895C-656B3F44CBD9}" destId="{31F966F6-78E5-41AF-9277-219E9D7C5EAE}" srcOrd="0" destOrd="0" presId="urn:microsoft.com/office/officeart/2005/8/layout/hierarchy2"/>
    <dgm:cxn modelId="{51312132-FDCB-43CA-9F5A-EC1252177378}" type="presParOf" srcId="{F670604D-A589-40B2-895C-656B3F44CBD9}" destId="{F7DC73A8-219C-42C4-932E-A624BFB8661C}" srcOrd="1" destOrd="0" presId="urn:microsoft.com/office/officeart/2005/8/layout/hierarchy2"/>
    <dgm:cxn modelId="{B834579A-5FFA-4053-85E6-5BF49E8A31B5}" type="presParOf" srcId="{F7DC73A8-219C-42C4-932E-A624BFB8661C}" destId="{F164CE7D-471C-452D-B252-DD73FC7B1513}" srcOrd="0" destOrd="0" presId="urn:microsoft.com/office/officeart/2005/8/layout/hierarchy2"/>
    <dgm:cxn modelId="{A2E0D421-F6BC-4E80-9017-667A0822AE28}" type="presParOf" srcId="{F164CE7D-471C-452D-B252-DD73FC7B1513}" destId="{B0418B4B-22BD-4775-8A66-26B9674D5F00}" srcOrd="0" destOrd="0" presId="urn:microsoft.com/office/officeart/2005/8/layout/hierarchy2"/>
    <dgm:cxn modelId="{3D838046-A42A-471F-A1C9-9CB40E4CABF8}" type="presParOf" srcId="{F7DC73A8-219C-42C4-932E-A624BFB8661C}" destId="{355B980D-D4D0-42E9-8F6D-AE1CE46ABE0B}" srcOrd="1" destOrd="0" presId="urn:microsoft.com/office/officeart/2005/8/layout/hierarchy2"/>
    <dgm:cxn modelId="{B1F443AE-DC92-4B55-8733-3F69A9497614}" type="presParOf" srcId="{355B980D-D4D0-42E9-8F6D-AE1CE46ABE0B}" destId="{5D86D90F-0B3B-4E19-85F3-FAA9FC82B1A0}" srcOrd="0" destOrd="0" presId="urn:microsoft.com/office/officeart/2005/8/layout/hierarchy2"/>
    <dgm:cxn modelId="{8642E307-4583-46A7-8DA6-626DFC5846E3}" type="presParOf" srcId="{355B980D-D4D0-42E9-8F6D-AE1CE46ABE0B}" destId="{02074CD7-4C6A-4E08-AC17-CFB88EDB8B7E}" srcOrd="1" destOrd="0" presId="urn:microsoft.com/office/officeart/2005/8/layout/hierarchy2"/>
    <dgm:cxn modelId="{A5031A15-3DD7-48EA-95BB-42B3A929F99E}" type="presParOf" srcId="{02074CD7-4C6A-4E08-AC17-CFB88EDB8B7E}" destId="{337BE5E6-1091-4BA7-AC47-09F7EA1D0FC3}" srcOrd="0" destOrd="0" presId="urn:microsoft.com/office/officeart/2005/8/layout/hierarchy2"/>
    <dgm:cxn modelId="{18AC60CE-1F13-403B-BE17-6094DA34F96E}" type="presParOf" srcId="{337BE5E6-1091-4BA7-AC47-09F7EA1D0FC3}" destId="{40AB6638-2134-400D-A0EA-6029321D4650}" srcOrd="0" destOrd="0" presId="urn:microsoft.com/office/officeart/2005/8/layout/hierarchy2"/>
    <dgm:cxn modelId="{F64E72F3-0782-4B00-BC67-D2780B475E2E}" type="presParOf" srcId="{02074CD7-4C6A-4E08-AC17-CFB88EDB8B7E}" destId="{0615B9FE-0D80-478E-9AEB-CBE20645408A}" srcOrd="1" destOrd="0" presId="urn:microsoft.com/office/officeart/2005/8/layout/hierarchy2"/>
    <dgm:cxn modelId="{44EEDC9C-8C5D-4593-852A-4DF1D570EA01}" type="presParOf" srcId="{0615B9FE-0D80-478E-9AEB-CBE20645408A}" destId="{89B1ECCA-BC07-41C8-B8ED-D96814177BF0}" srcOrd="0" destOrd="0" presId="urn:microsoft.com/office/officeart/2005/8/layout/hierarchy2"/>
    <dgm:cxn modelId="{14EF5CF2-2C82-46C6-B057-75DB3FBD5C16}" type="presParOf" srcId="{0615B9FE-0D80-478E-9AEB-CBE20645408A}" destId="{44E5ADA7-30D7-4D07-A618-48B9E5228645}" srcOrd="1" destOrd="0" presId="urn:microsoft.com/office/officeart/2005/8/layout/hierarchy2"/>
    <dgm:cxn modelId="{FACA8AEA-FBBC-44F6-B98D-CB47AC1F9AC7}" type="presParOf" srcId="{44E5ADA7-30D7-4D07-A618-48B9E5228645}" destId="{9E99FE38-034B-48D6-9081-9D9D700A017B}" srcOrd="0" destOrd="0" presId="urn:microsoft.com/office/officeart/2005/8/layout/hierarchy2"/>
    <dgm:cxn modelId="{57D77759-A542-44A4-A585-365FD0A1D46D}" type="presParOf" srcId="{9E99FE38-034B-48D6-9081-9D9D700A017B}" destId="{CBC96032-0552-4D52-9FC1-09ECB7104160}" srcOrd="0" destOrd="0" presId="urn:microsoft.com/office/officeart/2005/8/layout/hierarchy2"/>
    <dgm:cxn modelId="{17E9D6FC-73AA-4994-B10E-34BD074B04BE}" type="presParOf" srcId="{44E5ADA7-30D7-4D07-A618-48B9E5228645}" destId="{433D8AB5-478D-42D1-A3A7-04B7A3F30B2D}" srcOrd="1" destOrd="0" presId="urn:microsoft.com/office/officeart/2005/8/layout/hierarchy2"/>
    <dgm:cxn modelId="{176934EE-AF0E-4159-94BA-32BD6FCE27C7}" type="presParOf" srcId="{433D8AB5-478D-42D1-A3A7-04B7A3F30B2D}" destId="{E35C63ED-0E48-482D-8D2F-12DFCB985F87}" srcOrd="0" destOrd="0" presId="urn:microsoft.com/office/officeart/2005/8/layout/hierarchy2"/>
    <dgm:cxn modelId="{934F23E5-E068-4C04-9B89-6EC5B8C49CEA}" type="presParOf" srcId="{433D8AB5-478D-42D1-A3A7-04B7A3F30B2D}" destId="{308634FD-54BF-4A2F-AEF8-FEC011B677FD}" srcOrd="1" destOrd="0" presId="urn:microsoft.com/office/officeart/2005/8/layout/hierarchy2"/>
    <dgm:cxn modelId="{8DEEFFC0-9045-4D4A-A082-6EBB1735C21F}" type="presParOf" srcId="{44E5ADA7-30D7-4D07-A618-48B9E5228645}" destId="{B480FDCE-5173-4C67-BFD7-90BBB8DA108B}" srcOrd="2" destOrd="0" presId="urn:microsoft.com/office/officeart/2005/8/layout/hierarchy2"/>
    <dgm:cxn modelId="{2D87B939-6BCC-4D9E-B5FE-321903E66C64}" type="presParOf" srcId="{B480FDCE-5173-4C67-BFD7-90BBB8DA108B}" destId="{FD95632D-F479-4103-BF68-AD3CAAFF6290}" srcOrd="0" destOrd="0" presId="urn:microsoft.com/office/officeart/2005/8/layout/hierarchy2"/>
    <dgm:cxn modelId="{4F3B6F1D-9651-4D75-A430-E5384A2372D8}" type="presParOf" srcId="{44E5ADA7-30D7-4D07-A618-48B9E5228645}" destId="{3C5C7DD1-E6A8-4A7B-B3C7-5D34DD0B0FE4}" srcOrd="3" destOrd="0" presId="urn:microsoft.com/office/officeart/2005/8/layout/hierarchy2"/>
    <dgm:cxn modelId="{8D5353BC-D908-4F67-93E0-2F251FAE85E9}" type="presParOf" srcId="{3C5C7DD1-E6A8-4A7B-B3C7-5D34DD0B0FE4}" destId="{7694062E-CBA3-459C-BCB9-109C06B905B1}" srcOrd="0" destOrd="0" presId="urn:microsoft.com/office/officeart/2005/8/layout/hierarchy2"/>
    <dgm:cxn modelId="{2C62649C-1495-46E3-B48E-1FA47F6B6908}" type="presParOf" srcId="{3C5C7DD1-E6A8-4A7B-B3C7-5D34DD0B0FE4}" destId="{6909B0C3-3240-4345-BDEB-ADAF4FE729BC}" srcOrd="1" destOrd="0" presId="urn:microsoft.com/office/officeart/2005/8/layout/hierarchy2"/>
    <dgm:cxn modelId="{BD33B1F5-10BF-44D4-B635-C0EF25AAFA3B}" type="presParOf" srcId="{02074CD7-4C6A-4E08-AC17-CFB88EDB8B7E}" destId="{C9933D66-12C0-4E3C-8F20-5AF4FB9B1577}" srcOrd="2" destOrd="0" presId="urn:microsoft.com/office/officeart/2005/8/layout/hierarchy2"/>
    <dgm:cxn modelId="{9529EE16-27FA-4B63-9BAB-0A2734D14F44}" type="presParOf" srcId="{C9933D66-12C0-4E3C-8F20-5AF4FB9B1577}" destId="{E6874A43-1AB8-4E4A-9257-603E737EE26A}" srcOrd="0" destOrd="0" presId="urn:microsoft.com/office/officeart/2005/8/layout/hierarchy2"/>
    <dgm:cxn modelId="{A2A2D42F-8EA1-4A69-BA0D-0EF7820125AB}" type="presParOf" srcId="{02074CD7-4C6A-4E08-AC17-CFB88EDB8B7E}" destId="{253976AB-E1C5-4C93-B2C9-5668AB0F144D}" srcOrd="3" destOrd="0" presId="urn:microsoft.com/office/officeart/2005/8/layout/hierarchy2"/>
    <dgm:cxn modelId="{156D009A-2542-4048-B47F-828F8624D1F6}" type="presParOf" srcId="{253976AB-E1C5-4C93-B2C9-5668AB0F144D}" destId="{2ADDB7AB-5EAC-4456-BD5D-B12F65254FDC}" srcOrd="0" destOrd="0" presId="urn:microsoft.com/office/officeart/2005/8/layout/hierarchy2"/>
    <dgm:cxn modelId="{063196D1-F927-40C3-8B9D-7DD65AB49192}" type="presParOf" srcId="{253976AB-E1C5-4C93-B2C9-5668AB0F144D}" destId="{2FE0F1EB-2FBA-4BAD-A860-9C292CE0763C}" srcOrd="1" destOrd="0" presId="urn:microsoft.com/office/officeart/2005/8/layout/hierarchy2"/>
    <dgm:cxn modelId="{16249E18-FD07-4443-BF3F-0F4888BBEE58}" type="presParOf" srcId="{2FE0F1EB-2FBA-4BAD-A860-9C292CE0763C}" destId="{A269E7FB-C415-4CB8-B060-E55B5833E88F}" srcOrd="0" destOrd="0" presId="urn:microsoft.com/office/officeart/2005/8/layout/hierarchy2"/>
    <dgm:cxn modelId="{39552E2F-3B94-40C8-AACB-BB4F1AD0A4CE}" type="presParOf" srcId="{A269E7FB-C415-4CB8-B060-E55B5833E88F}" destId="{62AD6026-C8D7-471F-86C5-5F852FD7E4EE}" srcOrd="0" destOrd="0" presId="urn:microsoft.com/office/officeart/2005/8/layout/hierarchy2"/>
    <dgm:cxn modelId="{288B216C-5249-46F7-AE8F-4123BAC1F820}" type="presParOf" srcId="{2FE0F1EB-2FBA-4BAD-A860-9C292CE0763C}" destId="{6D0B9E1C-E78D-4DDE-8A64-0722127F6E3A}" srcOrd="1" destOrd="0" presId="urn:microsoft.com/office/officeart/2005/8/layout/hierarchy2"/>
    <dgm:cxn modelId="{F415F63A-A1BC-4410-B72A-9CF45A9770E6}" type="presParOf" srcId="{6D0B9E1C-E78D-4DDE-8A64-0722127F6E3A}" destId="{8E456EDB-4C06-493A-9F6D-B319ECE372ED}" srcOrd="0" destOrd="0" presId="urn:microsoft.com/office/officeart/2005/8/layout/hierarchy2"/>
    <dgm:cxn modelId="{FB91CC5B-70CB-46B5-82D9-279015528B6C}" type="presParOf" srcId="{6D0B9E1C-E78D-4DDE-8A64-0722127F6E3A}" destId="{1BAC5DD9-3EA5-44A6-AC51-C684A7F3BB8A}" srcOrd="1" destOrd="0" presId="urn:microsoft.com/office/officeart/2005/8/layout/hierarchy2"/>
    <dgm:cxn modelId="{B067AB03-CE42-40C2-A68F-702928951F8A}" type="presParOf" srcId="{02074CD7-4C6A-4E08-AC17-CFB88EDB8B7E}" destId="{DF581C60-2E20-4A9A-8EFB-266D5ADA953A}" srcOrd="4" destOrd="0" presId="urn:microsoft.com/office/officeart/2005/8/layout/hierarchy2"/>
    <dgm:cxn modelId="{FF966717-A10A-43EF-B707-8652BF30406E}" type="presParOf" srcId="{DF581C60-2E20-4A9A-8EFB-266D5ADA953A}" destId="{C6539571-CAF3-4D45-A4F6-A8356494C7BA}" srcOrd="0" destOrd="0" presId="urn:microsoft.com/office/officeart/2005/8/layout/hierarchy2"/>
    <dgm:cxn modelId="{859EB4B0-29FE-4AD3-8369-5244B83D61C2}" type="presParOf" srcId="{02074CD7-4C6A-4E08-AC17-CFB88EDB8B7E}" destId="{D68C701A-60C4-4D63-8F3D-FD07915879BF}" srcOrd="5" destOrd="0" presId="urn:microsoft.com/office/officeart/2005/8/layout/hierarchy2"/>
    <dgm:cxn modelId="{10084589-75EC-4FC7-AA6F-EA764B0D8622}" type="presParOf" srcId="{D68C701A-60C4-4D63-8F3D-FD07915879BF}" destId="{6B63C214-1C74-4DE0-8BB2-72852934251E}" srcOrd="0" destOrd="0" presId="urn:microsoft.com/office/officeart/2005/8/layout/hierarchy2"/>
    <dgm:cxn modelId="{EC552455-000A-4096-B004-94ABD07CE8CD}" type="presParOf" srcId="{D68C701A-60C4-4D63-8F3D-FD07915879BF}" destId="{85CBC762-7E7D-4EEA-9439-F896C0F254B5}" srcOrd="1" destOrd="0" presId="urn:microsoft.com/office/officeart/2005/8/layout/hierarchy2"/>
    <dgm:cxn modelId="{5C98676A-5396-4400-80EC-16B6E6547189}" type="presParOf" srcId="{85CBC762-7E7D-4EEA-9439-F896C0F254B5}" destId="{3A69031B-61F3-4D75-9229-0667A0FAE5DF}" srcOrd="0" destOrd="0" presId="urn:microsoft.com/office/officeart/2005/8/layout/hierarchy2"/>
    <dgm:cxn modelId="{634A274C-4982-41A4-80D6-310D7F9498C5}" type="presParOf" srcId="{3A69031B-61F3-4D75-9229-0667A0FAE5DF}" destId="{8D852168-A94D-4CFD-939B-F53B527929CF}" srcOrd="0" destOrd="0" presId="urn:microsoft.com/office/officeart/2005/8/layout/hierarchy2"/>
    <dgm:cxn modelId="{7BA706C4-B693-4952-BDE0-B1E424CEA145}" type="presParOf" srcId="{85CBC762-7E7D-4EEA-9439-F896C0F254B5}" destId="{D3AFAB64-F254-490D-B63A-1B83398BD75C}" srcOrd="1" destOrd="0" presId="urn:microsoft.com/office/officeart/2005/8/layout/hierarchy2"/>
    <dgm:cxn modelId="{872A24BD-4D26-4147-9D6C-9EE180CD7B52}" type="presParOf" srcId="{D3AFAB64-F254-490D-B63A-1B83398BD75C}" destId="{0411C689-9F92-4CC6-9ADE-B17331CDB1BE}" srcOrd="0" destOrd="0" presId="urn:microsoft.com/office/officeart/2005/8/layout/hierarchy2"/>
    <dgm:cxn modelId="{92B7888F-9098-43E6-AB05-297D18C32ADC}" type="presParOf" srcId="{D3AFAB64-F254-490D-B63A-1B83398BD75C}" destId="{5C965F44-FA1B-42CB-B529-1E65AA48439D}" srcOrd="1" destOrd="0" presId="urn:microsoft.com/office/officeart/2005/8/layout/hierarchy2"/>
    <dgm:cxn modelId="{4FB5E982-2EDB-441B-996B-005799CCA684}" type="presParOf" srcId="{02074CD7-4C6A-4E08-AC17-CFB88EDB8B7E}" destId="{793D5932-6816-426C-AF10-5B95913EA889}" srcOrd="6" destOrd="0" presId="urn:microsoft.com/office/officeart/2005/8/layout/hierarchy2"/>
    <dgm:cxn modelId="{3E823966-8640-4A9E-95DF-3EDF6A4C9EF6}" type="presParOf" srcId="{793D5932-6816-426C-AF10-5B95913EA889}" destId="{98F8911E-38E9-43DF-B3BF-32B5B484F1EB}" srcOrd="0" destOrd="0" presId="urn:microsoft.com/office/officeart/2005/8/layout/hierarchy2"/>
    <dgm:cxn modelId="{B90FAAE5-E054-4DD2-96A3-2D035A48E1B7}" type="presParOf" srcId="{02074CD7-4C6A-4E08-AC17-CFB88EDB8B7E}" destId="{7D778D6F-4526-4826-ACF4-E408368B8A46}" srcOrd="7" destOrd="0" presId="urn:microsoft.com/office/officeart/2005/8/layout/hierarchy2"/>
    <dgm:cxn modelId="{FFC5519F-C62E-47FC-84D5-4A504B96C1E0}" type="presParOf" srcId="{7D778D6F-4526-4826-ACF4-E408368B8A46}" destId="{6E4CBB09-4974-47DA-B224-52DB4212678E}" srcOrd="0" destOrd="0" presId="urn:microsoft.com/office/officeart/2005/8/layout/hierarchy2"/>
    <dgm:cxn modelId="{32702D09-8A14-42A8-81B6-FF7C168F1DFB}" type="presParOf" srcId="{7D778D6F-4526-4826-ACF4-E408368B8A46}" destId="{816B8A73-A92E-4487-94AB-C74541588CC7}" srcOrd="1" destOrd="0" presId="urn:microsoft.com/office/officeart/2005/8/layout/hierarchy2"/>
    <dgm:cxn modelId="{B470509B-3CCC-4979-ADFA-F74ACC296C75}" type="presParOf" srcId="{816B8A73-A92E-4487-94AB-C74541588CC7}" destId="{F864D82A-A0EA-48F4-8320-BE8000243D17}" srcOrd="0" destOrd="0" presId="urn:microsoft.com/office/officeart/2005/8/layout/hierarchy2"/>
    <dgm:cxn modelId="{B49BE3A1-4608-4A99-824C-D31118D35155}" type="presParOf" srcId="{F864D82A-A0EA-48F4-8320-BE8000243D17}" destId="{796CCE8A-BC75-4215-8C3F-45C733C0B113}" srcOrd="0" destOrd="0" presId="urn:microsoft.com/office/officeart/2005/8/layout/hierarchy2"/>
    <dgm:cxn modelId="{880CA77A-800B-42A4-BCF2-CA5F51AB81A2}" type="presParOf" srcId="{816B8A73-A92E-4487-94AB-C74541588CC7}" destId="{499400F8-5212-4D9B-8DD0-EC78EB63E319}" srcOrd="1" destOrd="0" presId="urn:microsoft.com/office/officeart/2005/8/layout/hierarchy2"/>
    <dgm:cxn modelId="{EB9AE15A-D604-4242-AF59-1191813B4A4B}" type="presParOf" srcId="{499400F8-5212-4D9B-8DD0-EC78EB63E319}" destId="{30CBDEB8-1ADC-4F02-B6D8-7952ADA16A93}" srcOrd="0" destOrd="0" presId="urn:microsoft.com/office/officeart/2005/8/layout/hierarchy2"/>
    <dgm:cxn modelId="{FD4C4970-853E-410B-B7F3-913A704D0B90}" type="presParOf" srcId="{499400F8-5212-4D9B-8DD0-EC78EB63E319}" destId="{1B115BEC-BA85-4334-A663-616AA8FBF32B}" srcOrd="1" destOrd="0" presId="urn:microsoft.com/office/officeart/2005/8/layout/hierarchy2"/>
    <dgm:cxn modelId="{5EF8522B-EF4B-44B2-B222-04353F9E9EFE}" type="presParOf" srcId="{F7DC73A8-219C-42C4-932E-A624BFB8661C}" destId="{BE91D2B3-3BFB-41F7-8EA7-CEAA4053A1B9}" srcOrd="2" destOrd="0" presId="urn:microsoft.com/office/officeart/2005/8/layout/hierarchy2"/>
    <dgm:cxn modelId="{FD0759ED-6BBC-45C4-B547-B74F22D7AA99}" type="presParOf" srcId="{BE91D2B3-3BFB-41F7-8EA7-CEAA4053A1B9}" destId="{1582014B-F9F4-4020-A092-ECB45FBF80CC}" srcOrd="0" destOrd="0" presId="urn:microsoft.com/office/officeart/2005/8/layout/hierarchy2"/>
    <dgm:cxn modelId="{1DD498FE-25D7-42F4-A16C-D3B492764F37}" type="presParOf" srcId="{F7DC73A8-219C-42C4-932E-A624BFB8661C}" destId="{5839AE14-C135-4CF5-9A8F-2B8CDDD71206}" srcOrd="3" destOrd="0" presId="urn:microsoft.com/office/officeart/2005/8/layout/hierarchy2"/>
    <dgm:cxn modelId="{E8BFF766-8A95-4BAF-9568-0D427EABE279}" type="presParOf" srcId="{5839AE14-C135-4CF5-9A8F-2B8CDDD71206}" destId="{CE37FE2C-FDDF-4A53-9D06-93C9F02047DE}" srcOrd="0" destOrd="0" presId="urn:microsoft.com/office/officeart/2005/8/layout/hierarchy2"/>
    <dgm:cxn modelId="{1B798623-588C-4C0E-8624-843D513471E0}" type="presParOf" srcId="{5839AE14-C135-4CF5-9A8F-2B8CDDD71206}" destId="{B2CB4AE0-609A-40CA-92C8-A46BE271C348}" srcOrd="1" destOrd="0" presId="urn:microsoft.com/office/officeart/2005/8/layout/hierarchy2"/>
    <dgm:cxn modelId="{70BBEA90-825B-4A0D-B562-4F7E55775087}" type="presParOf" srcId="{B2CB4AE0-609A-40CA-92C8-A46BE271C348}" destId="{3C171A4A-9223-4A87-8290-77F7A7017A6D}" srcOrd="0" destOrd="0" presId="urn:microsoft.com/office/officeart/2005/8/layout/hierarchy2"/>
    <dgm:cxn modelId="{9B1FA7A5-DB2E-46EC-9658-6CA5E088423A}" type="presParOf" srcId="{3C171A4A-9223-4A87-8290-77F7A7017A6D}" destId="{6C490AA8-C800-4089-94C1-689169B483FC}" srcOrd="0" destOrd="0" presId="urn:microsoft.com/office/officeart/2005/8/layout/hierarchy2"/>
    <dgm:cxn modelId="{291B1DA2-0B5A-46DA-A46E-C76BB72638CC}" type="presParOf" srcId="{B2CB4AE0-609A-40CA-92C8-A46BE271C348}" destId="{16E5C090-B7CC-47F3-83AE-5716844D6DB5}" srcOrd="1" destOrd="0" presId="urn:microsoft.com/office/officeart/2005/8/layout/hierarchy2"/>
    <dgm:cxn modelId="{F13BCEB3-7235-4BC2-AA8B-09F7B4C1A9CE}" type="presParOf" srcId="{16E5C090-B7CC-47F3-83AE-5716844D6DB5}" destId="{D7F9D211-2C68-4971-AB7C-902C34D69D5A}" srcOrd="0" destOrd="0" presId="urn:microsoft.com/office/officeart/2005/8/layout/hierarchy2"/>
    <dgm:cxn modelId="{7537A48D-C334-41E5-AFF3-D44E0A8B06C0}" type="presParOf" srcId="{16E5C090-B7CC-47F3-83AE-5716844D6DB5}" destId="{3272CEB0-E47F-41E8-8640-40BC76A0EA00}" srcOrd="1" destOrd="0" presId="urn:microsoft.com/office/officeart/2005/8/layout/hierarchy2"/>
    <dgm:cxn modelId="{09882B1D-6A9E-4D44-9FD8-E6A3A057427B}" type="presParOf" srcId="{3272CEB0-E47F-41E8-8640-40BC76A0EA00}" destId="{1296D2AD-F80A-4916-818E-8A9824837CFF}" srcOrd="0" destOrd="0" presId="urn:microsoft.com/office/officeart/2005/8/layout/hierarchy2"/>
    <dgm:cxn modelId="{81840FEB-C729-4C00-8ACB-734A0DFDDB84}" type="presParOf" srcId="{1296D2AD-F80A-4916-818E-8A9824837CFF}" destId="{1EE218F5-704E-4787-A5CD-FF0F3360459E}" srcOrd="0" destOrd="0" presId="urn:microsoft.com/office/officeart/2005/8/layout/hierarchy2"/>
    <dgm:cxn modelId="{17F83D68-63C8-4B76-983B-3F3D7684CFA3}" type="presParOf" srcId="{3272CEB0-E47F-41E8-8640-40BC76A0EA00}" destId="{87354114-ED28-4391-A911-2ADA64A52100}" srcOrd="1" destOrd="0" presId="urn:microsoft.com/office/officeart/2005/8/layout/hierarchy2"/>
    <dgm:cxn modelId="{9F96323D-DF1E-466D-8D89-A0C27AE40014}" type="presParOf" srcId="{87354114-ED28-4391-A911-2ADA64A52100}" destId="{FBD76395-3851-48C7-AC62-901044D9ACD4}" srcOrd="0" destOrd="0" presId="urn:microsoft.com/office/officeart/2005/8/layout/hierarchy2"/>
    <dgm:cxn modelId="{C9390E50-E0F8-4D43-B7AD-A5557D25D158}" type="presParOf" srcId="{87354114-ED28-4391-A911-2ADA64A52100}" destId="{49EA25D5-D648-44AE-9EB4-D6E1C5AB328C}" srcOrd="1" destOrd="0" presId="urn:microsoft.com/office/officeart/2005/8/layout/hierarchy2"/>
    <dgm:cxn modelId="{1C0CA89B-0FC4-47ED-A8D9-443D1DEF69B3}" type="presParOf" srcId="{3272CEB0-E47F-41E8-8640-40BC76A0EA00}" destId="{3490F936-5AB4-4C16-8EC1-AB3BC7449932}" srcOrd="2" destOrd="0" presId="urn:microsoft.com/office/officeart/2005/8/layout/hierarchy2"/>
    <dgm:cxn modelId="{AAE00C5A-1E8C-4DFC-85FB-2BD15DD4004B}" type="presParOf" srcId="{3490F936-5AB4-4C16-8EC1-AB3BC7449932}" destId="{27ADFFD5-3B4F-481A-BA9D-CA45569B3E33}" srcOrd="0" destOrd="0" presId="urn:microsoft.com/office/officeart/2005/8/layout/hierarchy2"/>
    <dgm:cxn modelId="{62F0610B-4F07-462E-8EF2-0D7C7F3BEB4F}" type="presParOf" srcId="{3272CEB0-E47F-41E8-8640-40BC76A0EA00}" destId="{8AD84317-7D60-4ACF-A8AF-8EC111C46B2B}" srcOrd="3" destOrd="0" presId="urn:microsoft.com/office/officeart/2005/8/layout/hierarchy2"/>
    <dgm:cxn modelId="{A58F2814-D9B7-48CA-8D13-594CB2ED65B2}" type="presParOf" srcId="{8AD84317-7D60-4ACF-A8AF-8EC111C46B2B}" destId="{C3E22E28-3F46-4AB9-B951-6CF01F0818FC}" srcOrd="0" destOrd="0" presId="urn:microsoft.com/office/officeart/2005/8/layout/hierarchy2"/>
    <dgm:cxn modelId="{FBC4574C-FF41-4A74-ACA3-91488CA453DA}" type="presParOf" srcId="{8AD84317-7D60-4ACF-A8AF-8EC111C46B2B}" destId="{D5762B54-18A3-4454-B386-1412E2E4D997}" srcOrd="1" destOrd="0" presId="urn:microsoft.com/office/officeart/2005/8/layout/hierarchy2"/>
    <dgm:cxn modelId="{54964685-51EB-4A73-8AA7-6137240485C1}" type="presParOf" srcId="{3272CEB0-E47F-41E8-8640-40BC76A0EA00}" destId="{B184C0C0-F6F9-4E5F-8DB5-45C993680155}" srcOrd="4" destOrd="0" presId="urn:microsoft.com/office/officeart/2005/8/layout/hierarchy2"/>
    <dgm:cxn modelId="{88F8B593-966A-4867-A4A1-2B65DE2995E9}" type="presParOf" srcId="{B184C0C0-F6F9-4E5F-8DB5-45C993680155}" destId="{F640B8D3-72C4-4DF2-9B43-DC082645D6F4}" srcOrd="0" destOrd="0" presId="urn:microsoft.com/office/officeart/2005/8/layout/hierarchy2"/>
    <dgm:cxn modelId="{D217CC56-8A6D-4172-B5DA-DC06F14E510B}" type="presParOf" srcId="{3272CEB0-E47F-41E8-8640-40BC76A0EA00}" destId="{7C2081BC-DA33-4AE4-A958-ADEFB5F07A58}" srcOrd="5" destOrd="0" presId="urn:microsoft.com/office/officeart/2005/8/layout/hierarchy2"/>
    <dgm:cxn modelId="{EBFB8A14-CAE8-4224-9E2D-38BE0BD29DC3}" type="presParOf" srcId="{7C2081BC-DA33-4AE4-A958-ADEFB5F07A58}" destId="{04A53B5D-C558-49F8-A86A-5221E9F6A7DA}" srcOrd="0" destOrd="0" presId="urn:microsoft.com/office/officeart/2005/8/layout/hierarchy2"/>
    <dgm:cxn modelId="{4A358B40-A207-4DC8-8B7E-54ECACDAED5E}" type="presParOf" srcId="{7C2081BC-DA33-4AE4-A958-ADEFB5F07A58}" destId="{6D95522C-5CB2-4732-A727-9662947FFA6B}" srcOrd="1" destOrd="0" presId="urn:microsoft.com/office/officeart/2005/8/layout/hierarchy2"/>
    <dgm:cxn modelId="{C7426EF4-D47C-4626-BA50-48F5CEFF9CAB}" type="presParOf" srcId="{B2CB4AE0-609A-40CA-92C8-A46BE271C348}" destId="{579255A4-8133-43A4-B452-31408EE16441}" srcOrd="2" destOrd="0" presId="urn:microsoft.com/office/officeart/2005/8/layout/hierarchy2"/>
    <dgm:cxn modelId="{C61768F1-0516-4C9D-B225-4E83BCD4B9E5}" type="presParOf" srcId="{579255A4-8133-43A4-B452-31408EE16441}" destId="{1830CCF0-AD52-467B-9C23-8A6C0CDD43EF}" srcOrd="0" destOrd="0" presId="urn:microsoft.com/office/officeart/2005/8/layout/hierarchy2"/>
    <dgm:cxn modelId="{BB2B9B41-97AB-49E4-83C8-0CC495F78B3C}" type="presParOf" srcId="{B2CB4AE0-609A-40CA-92C8-A46BE271C348}" destId="{78939ABF-B4E6-4F4D-9495-4DAB3B3AA1DB}" srcOrd="3" destOrd="0" presId="urn:microsoft.com/office/officeart/2005/8/layout/hierarchy2"/>
    <dgm:cxn modelId="{19A6B179-C4F0-49E2-843B-AD6D6CEBE00A}" type="presParOf" srcId="{78939ABF-B4E6-4F4D-9495-4DAB3B3AA1DB}" destId="{8BD1CCD2-6492-4C52-A0C8-188619ACEA37}" srcOrd="0" destOrd="0" presId="urn:microsoft.com/office/officeart/2005/8/layout/hierarchy2"/>
    <dgm:cxn modelId="{FB7130D2-AB38-4BC5-AAB8-93B01FA52506}" type="presParOf" srcId="{78939ABF-B4E6-4F4D-9495-4DAB3B3AA1DB}" destId="{25AE1CD7-3660-46FB-997E-4F2F091E40A6}" srcOrd="1" destOrd="0" presId="urn:microsoft.com/office/officeart/2005/8/layout/hierarchy2"/>
    <dgm:cxn modelId="{F1CD6ED3-D70D-45CB-B809-1492C77B16B4}" type="presParOf" srcId="{25AE1CD7-3660-46FB-997E-4F2F091E40A6}" destId="{FFCD6DDD-32A6-4394-AA13-2FED6BC2033E}" srcOrd="0" destOrd="0" presId="urn:microsoft.com/office/officeart/2005/8/layout/hierarchy2"/>
    <dgm:cxn modelId="{440C4C07-F290-4CEB-9125-A2B4958DEE8D}" type="presParOf" srcId="{FFCD6DDD-32A6-4394-AA13-2FED6BC2033E}" destId="{F39B4072-CF8D-4358-8982-120C56C440A0}" srcOrd="0" destOrd="0" presId="urn:microsoft.com/office/officeart/2005/8/layout/hierarchy2"/>
    <dgm:cxn modelId="{AFC86818-2A8D-434D-B81A-EE884DB83894}" type="presParOf" srcId="{25AE1CD7-3660-46FB-997E-4F2F091E40A6}" destId="{EBB83A08-4C0D-4E18-B2D8-3208F671F6B8}" srcOrd="1" destOrd="0" presId="urn:microsoft.com/office/officeart/2005/8/layout/hierarchy2"/>
    <dgm:cxn modelId="{049E42D1-D460-4E66-B322-13716B2BAA49}" type="presParOf" srcId="{EBB83A08-4C0D-4E18-B2D8-3208F671F6B8}" destId="{1C6303C5-4912-42F9-B889-F33B09E7445D}" srcOrd="0" destOrd="0" presId="urn:microsoft.com/office/officeart/2005/8/layout/hierarchy2"/>
    <dgm:cxn modelId="{FDEF08D5-4D7A-444D-AB48-5760A71C5CB5}" type="presParOf" srcId="{EBB83A08-4C0D-4E18-B2D8-3208F671F6B8}" destId="{A4FF94BB-FC1D-4FD4-ABF7-D5BB5B16F9B8}" srcOrd="1" destOrd="0" presId="urn:microsoft.com/office/officeart/2005/8/layout/hierarchy2"/>
    <dgm:cxn modelId="{D11710D5-7E19-452C-A780-BE3D075A990C}" type="presParOf" srcId="{B2CB4AE0-609A-40CA-92C8-A46BE271C348}" destId="{BD8F8D7B-A5FC-45F5-96DC-0D2326390685}" srcOrd="4" destOrd="0" presId="urn:microsoft.com/office/officeart/2005/8/layout/hierarchy2"/>
    <dgm:cxn modelId="{68E8FDB0-E4A1-456D-B83D-B67707A44469}" type="presParOf" srcId="{BD8F8D7B-A5FC-45F5-96DC-0D2326390685}" destId="{659C4DEC-B737-4C92-AF50-70CB9903E982}" srcOrd="0" destOrd="0" presId="urn:microsoft.com/office/officeart/2005/8/layout/hierarchy2"/>
    <dgm:cxn modelId="{A6C3BA18-3DC8-4655-ABC9-EF8CCB1EA7EC}" type="presParOf" srcId="{B2CB4AE0-609A-40CA-92C8-A46BE271C348}" destId="{FBB84D73-A3AD-418B-9B4A-200A70A8A9A0}" srcOrd="5" destOrd="0" presId="urn:microsoft.com/office/officeart/2005/8/layout/hierarchy2"/>
    <dgm:cxn modelId="{E878C97E-5F6C-4B29-A62F-2FB4466015CE}" type="presParOf" srcId="{FBB84D73-A3AD-418B-9B4A-200A70A8A9A0}" destId="{1CF73DED-A2F6-4EE4-A6EB-3E0FEA7F418F}" srcOrd="0" destOrd="0" presId="urn:microsoft.com/office/officeart/2005/8/layout/hierarchy2"/>
    <dgm:cxn modelId="{4E58E6AA-43C0-4FA6-AEFE-5679A664EBFC}" type="presParOf" srcId="{FBB84D73-A3AD-418B-9B4A-200A70A8A9A0}" destId="{52A46E28-48B3-4815-9724-88924F047FD3}" srcOrd="1" destOrd="0" presId="urn:microsoft.com/office/officeart/2005/8/layout/hierarchy2"/>
    <dgm:cxn modelId="{07D47D72-8BF0-4B49-8CA7-BC364674C632}" type="presParOf" srcId="{52A46E28-48B3-4815-9724-88924F047FD3}" destId="{73B53E87-7DAB-43F3-A9F8-470D3DEF25C9}" srcOrd="0" destOrd="0" presId="urn:microsoft.com/office/officeart/2005/8/layout/hierarchy2"/>
    <dgm:cxn modelId="{6D804F10-2D24-44CD-A496-310BCCB47387}" type="presParOf" srcId="{73B53E87-7DAB-43F3-A9F8-470D3DEF25C9}" destId="{977617A2-B63A-4150-BDD7-B02B349AF7F1}" srcOrd="0" destOrd="0" presId="urn:microsoft.com/office/officeart/2005/8/layout/hierarchy2"/>
    <dgm:cxn modelId="{ABD2ABAE-541C-4C24-9BA4-91407CDB1D0C}" type="presParOf" srcId="{52A46E28-48B3-4815-9724-88924F047FD3}" destId="{B54952B5-CFFB-4F0A-BEC5-4D7F686766E6}" srcOrd="1" destOrd="0" presId="urn:microsoft.com/office/officeart/2005/8/layout/hierarchy2"/>
    <dgm:cxn modelId="{0E0F10F4-3B0B-4F2D-8454-20D935690F1C}" type="presParOf" srcId="{B54952B5-CFFB-4F0A-BEC5-4D7F686766E6}" destId="{6FD82F0E-3E3D-48F0-9C2F-AA75A95537B4}" srcOrd="0" destOrd="0" presId="urn:microsoft.com/office/officeart/2005/8/layout/hierarchy2"/>
    <dgm:cxn modelId="{54FA0C1D-48E9-4DA5-9289-200DFB29A863}" type="presParOf" srcId="{B54952B5-CFFB-4F0A-BEC5-4D7F686766E6}" destId="{6E74F84B-040E-46F6-8C2B-52712F082D0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966F6-78E5-41AF-9277-219E9D7C5EAE}">
      <dsp:nvSpPr>
        <dsp:cNvPr id="0" name=""/>
        <dsp:cNvSpPr/>
      </dsp:nvSpPr>
      <dsp:spPr>
        <a:xfrm>
          <a:off x="2639597" y="3080250"/>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Battery System</a:t>
          </a:r>
        </a:p>
      </dsp:txBody>
      <dsp:txXfrm>
        <a:off x="2655672" y="3096325"/>
        <a:ext cx="1065538" cy="516694"/>
      </dsp:txXfrm>
    </dsp:sp>
    <dsp:sp modelId="{F164CE7D-471C-452D-B252-DD73FC7B1513}">
      <dsp:nvSpPr>
        <dsp:cNvPr id="0" name=""/>
        <dsp:cNvSpPr/>
      </dsp:nvSpPr>
      <dsp:spPr>
        <a:xfrm rot="17090567">
          <a:off x="3099815" y="2518339"/>
          <a:ext cx="1714016" cy="15842"/>
        </a:xfrm>
        <a:custGeom>
          <a:avLst/>
          <a:gdLst/>
          <a:ahLst/>
          <a:cxnLst/>
          <a:rect l="0" t="0" r="0" b="0"/>
          <a:pathLst>
            <a:path>
              <a:moveTo>
                <a:pt x="0" y="7921"/>
              </a:moveTo>
              <a:lnTo>
                <a:pt x="1714016" y="792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913973" y="2483410"/>
        <a:ext cx="85700" cy="85700"/>
      </dsp:txXfrm>
    </dsp:sp>
    <dsp:sp modelId="{5D86D90F-0B3B-4E19-85F3-FAA9FC82B1A0}">
      <dsp:nvSpPr>
        <dsp:cNvPr id="0" name=""/>
        <dsp:cNvSpPr/>
      </dsp:nvSpPr>
      <dsp:spPr>
        <a:xfrm>
          <a:off x="4176361" y="1423426"/>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Battery Containment</a:t>
          </a:r>
        </a:p>
      </dsp:txBody>
      <dsp:txXfrm>
        <a:off x="4192436" y="1439501"/>
        <a:ext cx="1065538" cy="516694"/>
      </dsp:txXfrm>
    </dsp:sp>
    <dsp:sp modelId="{337BE5E6-1091-4BA7-AC47-09F7EA1D0FC3}">
      <dsp:nvSpPr>
        <dsp:cNvPr id="0" name=""/>
        <dsp:cNvSpPr/>
      </dsp:nvSpPr>
      <dsp:spPr>
        <a:xfrm rot="17500715">
          <a:off x="4899278" y="1137653"/>
          <a:ext cx="1188619" cy="15842"/>
        </a:xfrm>
        <a:custGeom>
          <a:avLst/>
          <a:gdLst/>
          <a:ahLst/>
          <a:cxnLst/>
          <a:rect l="0" t="0" r="0" b="0"/>
          <a:pathLst>
            <a:path>
              <a:moveTo>
                <a:pt x="0" y="7921"/>
              </a:moveTo>
              <a:lnTo>
                <a:pt x="1188619"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3872" y="1115858"/>
        <a:ext cx="59430" cy="59430"/>
      </dsp:txXfrm>
    </dsp:sp>
    <dsp:sp modelId="{89B1ECCA-BC07-41C8-B8ED-D96814177BF0}">
      <dsp:nvSpPr>
        <dsp:cNvPr id="0" name=""/>
        <dsp:cNvSpPr/>
      </dsp:nvSpPr>
      <dsp:spPr>
        <a:xfrm>
          <a:off x="5713125" y="318877"/>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Support</a:t>
          </a:r>
        </a:p>
      </dsp:txBody>
      <dsp:txXfrm>
        <a:off x="5729200" y="334952"/>
        <a:ext cx="1065538" cy="516694"/>
      </dsp:txXfrm>
    </dsp:sp>
    <dsp:sp modelId="{9E99FE38-034B-48D6-9081-9D9D700A017B}">
      <dsp:nvSpPr>
        <dsp:cNvPr id="0" name=""/>
        <dsp:cNvSpPr/>
      </dsp:nvSpPr>
      <dsp:spPr>
        <a:xfrm rot="19457599">
          <a:off x="6759990" y="427586"/>
          <a:ext cx="540723" cy="15842"/>
        </a:xfrm>
        <a:custGeom>
          <a:avLst/>
          <a:gdLst/>
          <a:ahLst/>
          <a:cxnLst/>
          <a:rect l="0" t="0" r="0" b="0"/>
          <a:pathLst>
            <a:path>
              <a:moveTo>
                <a:pt x="0" y="7921"/>
              </a:moveTo>
              <a:lnTo>
                <a:pt x="540723"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6833" y="421989"/>
        <a:ext cx="27036" cy="27036"/>
      </dsp:txXfrm>
    </dsp:sp>
    <dsp:sp modelId="{E35C63ED-0E48-482D-8D2F-12DFCB985F87}">
      <dsp:nvSpPr>
        <dsp:cNvPr id="0" name=""/>
        <dsp:cNvSpPr/>
      </dsp:nvSpPr>
      <dsp:spPr>
        <a:xfrm>
          <a:off x="7249889" y="3292"/>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External Forces</a:t>
          </a:r>
        </a:p>
      </dsp:txBody>
      <dsp:txXfrm>
        <a:off x="7265964" y="19367"/>
        <a:ext cx="1065538" cy="516694"/>
      </dsp:txXfrm>
    </dsp:sp>
    <dsp:sp modelId="{B480FDCE-5173-4C67-BFD7-90BBB8DA108B}">
      <dsp:nvSpPr>
        <dsp:cNvPr id="0" name=""/>
        <dsp:cNvSpPr/>
      </dsp:nvSpPr>
      <dsp:spPr>
        <a:xfrm rot="2142401">
          <a:off x="6759990" y="743171"/>
          <a:ext cx="540723" cy="15842"/>
        </a:xfrm>
        <a:custGeom>
          <a:avLst/>
          <a:gdLst/>
          <a:ahLst/>
          <a:cxnLst/>
          <a:rect l="0" t="0" r="0" b="0"/>
          <a:pathLst>
            <a:path>
              <a:moveTo>
                <a:pt x="0" y="7921"/>
              </a:moveTo>
              <a:lnTo>
                <a:pt x="540723"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6833" y="737574"/>
        <a:ext cx="27036" cy="27036"/>
      </dsp:txXfrm>
    </dsp:sp>
    <dsp:sp modelId="{7694062E-CBA3-459C-BCB9-109C06B905B1}">
      <dsp:nvSpPr>
        <dsp:cNvPr id="0" name=""/>
        <dsp:cNvSpPr/>
      </dsp:nvSpPr>
      <dsp:spPr>
        <a:xfrm>
          <a:off x="7249889" y="634463"/>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Battery Load</a:t>
          </a:r>
        </a:p>
      </dsp:txBody>
      <dsp:txXfrm>
        <a:off x="7265964" y="650538"/>
        <a:ext cx="1065538" cy="516694"/>
      </dsp:txXfrm>
    </dsp:sp>
    <dsp:sp modelId="{C9933D66-12C0-4E3C-8F20-5AF4FB9B1577}">
      <dsp:nvSpPr>
        <dsp:cNvPr id="0" name=""/>
        <dsp:cNvSpPr/>
      </dsp:nvSpPr>
      <dsp:spPr>
        <a:xfrm rot="20413970">
          <a:off x="5260303" y="1611031"/>
          <a:ext cx="466568" cy="15842"/>
        </a:xfrm>
        <a:custGeom>
          <a:avLst/>
          <a:gdLst/>
          <a:ahLst/>
          <a:cxnLst/>
          <a:rect l="0" t="0" r="0" b="0"/>
          <a:pathLst>
            <a:path>
              <a:moveTo>
                <a:pt x="0" y="7921"/>
              </a:moveTo>
              <a:lnTo>
                <a:pt x="466568"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1923" y="1607288"/>
        <a:ext cx="23328" cy="23328"/>
      </dsp:txXfrm>
    </dsp:sp>
    <dsp:sp modelId="{2ADDB7AB-5EAC-4456-BD5D-B12F65254FDC}">
      <dsp:nvSpPr>
        <dsp:cNvPr id="0" name=""/>
        <dsp:cNvSpPr/>
      </dsp:nvSpPr>
      <dsp:spPr>
        <a:xfrm>
          <a:off x="5713125" y="1265634"/>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Integrate</a:t>
          </a:r>
        </a:p>
      </dsp:txBody>
      <dsp:txXfrm>
        <a:off x="5729200" y="1281709"/>
        <a:ext cx="1065538" cy="516694"/>
      </dsp:txXfrm>
    </dsp:sp>
    <dsp:sp modelId="{A269E7FB-C415-4CB8-B060-E55B5833E88F}">
      <dsp:nvSpPr>
        <dsp:cNvPr id="0" name=""/>
        <dsp:cNvSpPr/>
      </dsp:nvSpPr>
      <dsp:spPr>
        <a:xfrm>
          <a:off x="6810814" y="1532135"/>
          <a:ext cx="439075" cy="15842"/>
        </a:xfrm>
        <a:custGeom>
          <a:avLst/>
          <a:gdLst/>
          <a:ahLst/>
          <a:cxnLst/>
          <a:rect l="0" t="0" r="0" b="0"/>
          <a:pathLst>
            <a:path>
              <a:moveTo>
                <a:pt x="0" y="7921"/>
              </a:moveTo>
              <a:lnTo>
                <a:pt x="439075"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9375" y="1529079"/>
        <a:ext cx="21953" cy="21953"/>
      </dsp:txXfrm>
    </dsp:sp>
    <dsp:sp modelId="{8E456EDB-4C06-493A-9F6D-B319ECE372ED}">
      <dsp:nvSpPr>
        <dsp:cNvPr id="0" name=""/>
        <dsp:cNvSpPr/>
      </dsp:nvSpPr>
      <dsp:spPr>
        <a:xfrm>
          <a:off x="7249889" y="1265634"/>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Vehicle Chassis</a:t>
          </a:r>
        </a:p>
      </dsp:txBody>
      <dsp:txXfrm>
        <a:off x="7265964" y="1281709"/>
        <a:ext cx="1065538" cy="516694"/>
      </dsp:txXfrm>
    </dsp:sp>
    <dsp:sp modelId="{DF581C60-2E20-4A9A-8EFB-266D5ADA953A}">
      <dsp:nvSpPr>
        <dsp:cNvPr id="0" name=""/>
        <dsp:cNvSpPr/>
      </dsp:nvSpPr>
      <dsp:spPr>
        <a:xfrm rot="2829178">
          <a:off x="5170759" y="1926616"/>
          <a:ext cx="645657" cy="15842"/>
        </a:xfrm>
        <a:custGeom>
          <a:avLst/>
          <a:gdLst/>
          <a:ahLst/>
          <a:cxnLst/>
          <a:rect l="0" t="0" r="0" b="0"/>
          <a:pathLst>
            <a:path>
              <a:moveTo>
                <a:pt x="0" y="7921"/>
              </a:moveTo>
              <a:lnTo>
                <a:pt x="645657"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7446" y="1918396"/>
        <a:ext cx="32282" cy="32282"/>
      </dsp:txXfrm>
    </dsp:sp>
    <dsp:sp modelId="{6B63C214-1C74-4DE0-8BB2-72852934251E}">
      <dsp:nvSpPr>
        <dsp:cNvPr id="0" name=""/>
        <dsp:cNvSpPr/>
      </dsp:nvSpPr>
      <dsp:spPr>
        <a:xfrm>
          <a:off x="5713125" y="1896805"/>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Configure</a:t>
          </a:r>
        </a:p>
      </dsp:txBody>
      <dsp:txXfrm>
        <a:off x="5729200" y="1912880"/>
        <a:ext cx="1065538" cy="516694"/>
      </dsp:txXfrm>
    </dsp:sp>
    <dsp:sp modelId="{3A69031B-61F3-4D75-9229-0667A0FAE5DF}">
      <dsp:nvSpPr>
        <dsp:cNvPr id="0" name=""/>
        <dsp:cNvSpPr/>
      </dsp:nvSpPr>
      <dsp:spPr>
        <a:xfrm>
          <a:off x="6810814" y="2163306"/>
          <a:ext cx="439075" cy="15842"/>
        </a:xfrm>
        <a:custGeom>
          <a:avLst/>
          <a:gdLst/>
          <a:ahLst/>
          <a:cxnLst/>
          <a:rect l="0" t="0" r="0" b="0"/>
          <a:pathLst>
            <a:path>
              <a:moveTo>
                <a:pt x="0" y="7921"/>
              </a:moveTo>
              <a:lnTo>
                <a:pt x="439075"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9375" y="2160250"/>
        <a:ext cx="21953" cy="21953"/>
      </dsp:txXfrm>
    </dsp:sp>
    <dsp:sp modelId="{0411C689-9F92-4CC6-9ADE-B17331CDB1BE}">
      <dsp:nvSpPr>
        <dsp:cNvPr id="0" name=""/>
        <dsp:cNvSpPr/>
      </dsp:nvSpPr>
      <dsp:spPr>
        <a:xfrm>
          <a:off x="7249889" y="1896805"/>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Battery Layout</a:t>
          </a:r>
        </a:p>
      </dsp:txBody>
      <dsp:txXfrm>
        <a:off x="7265964" y="1912880"/>
        <a:ext cx="1065538" cy="516694"/>
      </dsp:txXfrm>
    </dsp:sp>
    <dsp:sp modelId="{793D5932-6816-426C-AF10-5B95913EA889}">
      <dsp:nvSpPr>
        <dsp:cNvPr id="0" name=""/>
        <dsp:cNvSpPr/>
      </dsp:nvSpPr>
      <dsp:spPr>
        <a:xfrm rot="4099285">
          <a:off x="4899278" y="2242202"/>
          <a:ext cx="1188619" cy="15842"/>
        </a:xfrm>
        <a:custGeom>
          <a:avLst/>
          <a:gdLst/>
          <a:ahLst/>
          <a:cxnLst/>
          <a:rect l="0" t="0" r="0" b="0"/>
          <a:pathLst>
            <a:path>
              <a:moveTo>
                <a:pt x="0" y="7921"/>
              </a:moveTo>
              <a:lnTo>
                <a:pt x="1188619"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3872" y="2220408"/>
        <a:ext cx="59430" cy="59430"/>
      </dsp:txXfrm>
    </dsp:sp>
    <dsp:sp modelId="{6E4CBB09-4974-47DA-B224-52DB4212678E}">
      <dsp:nvSpPr>
        <dsp:cNvPr id="0" name=""/>
        <dsp:cNvSpPr/>
      </dsp:nvSpPr>
      <dsp:spPr>
        <a:xfrm>
          <a:off x="5713125" y="2527975"/>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Control</a:t>
          </a:r>
        </a:p>
      </dsp:txBody>
      <dsp:txXfrm>
        <a:off x="5729200" y="2544050"/>
        <a:ext cx="1065538" cy="516694"/>
      </dsp:txXfrm>
    </dsp:sp>
    <dsp:sp modelId="{F864D82A-A0EA-48F4-8320-BE8000243D17}">
      <dsp:nvSpPr>
        <dsp:cNvPr id="0" name=""/>
        <dsp:cNvSpPr/>
      </dsp:nvSpPr>
      <dsp:spPr>
        <a:xfrm>
          <a:off x="6810814" y="2794476"/>
          <a:ext cx="439075" cy="15842"/>
        </a:xfrm>
        <a:custGeom>
          <a:avLst/>
          <a:gdLst/>
          <a:ahLst/>
          <a:cxnLst/>
          <a:rect l="0" t="0" r="0" b="0"/>
          <a:pathLst>
            <a:path>
              <a:moveTo>
                <a:pt x="0" y="7921"/>
              </a:moveTo>
              <a:lnTo>
                <a:pt x="439075"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9375" y="2791421"/>
        <a:ext cx="21953" cy="21953"/>
      </dsp:txXfrm>
    </dsp:sp>
    <dsp:sp modelId="{30CBDEB8-1ADC-4F02-B6D8-7952ADA16A93}">
      <dsp:nvSpPr>
        <dsp:cNvPr id="0" name=""/>
        <dsp:cNvSpPr/>
      </dsp:nvSpPr>
      <dsp:spPr>
        <a:xfrm>
          <a:off x="7249889" y="2527975"/>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Temperature</a:t>
          </a:r>
        </a:p>
      </dsp:txBody>
      <dsp:txXfrm>
        <a:off x="7265964" y="2544050"/>
        <a:ext cx="1065538" cy="516694"/>
      </dsp:txXfrm>
    </dsp:sp>
    <dsp:sp modelId="{BE91D2B3-3BFB-41F7-8EA7-CEAA4053A1B9}">
      <dsp:nvSpPr>
        <dsp:cNvPr id="0" name=""/>
        <dsp:cNvSpPr/>
      </dsp:nvSpPr>
      <dsp:spPr>
        <a:xfrm rot="4509433">
          <a:off x="3099815" y="4175163"/>
          <a:ext cx="1714016" cy="15842"/>
        </a:xfrm>
        <a:custGeom>
          <a:avLst/>
          <a:gdLst/>
          <a:ahLst/>
          <a:cxnLst/>
          <a:rect l="0" t="0" r="0" b="0"/>
          <a:pathLst>
            <a:path>
              <a:moveTo>
                <a:pt x="0" y="7921"/>
              </a:moveTo>
              <a:lnTo>
                <a:pt x="1714016" y="792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913973" y="4140233"/>
        <a:ext cx="85700" cy="85700"/>
      </dsp:txXfrm>
    </dsp:sp>
    <dsp:sp modelId="{CE37FE2C-FDDF-4A53-9D06-93C9F02047DE}">
      <dsp:nvSpPr>
        <dsp:cNvPr id="0" name=""/>
        <dsp:cNvSpPr/>
      </dsp:nvSpPr>
      <dsp:spPr>
        <a:xfrm>
          <a:off x="4176361" y="4737074"/>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Battery Management System</a:t>
          </a:r>
        </a:p>
      </dsp:txBody>
      <dsp:txXfrm>
        <a:off x="4192436" y="4753149"/>
        <a:ext cx="1065538" cy="516694"/>
      </dsp:txXfrm>
    </dsp:sp>
    <dsp:sp modelId="{3C171A4A-9223-4A87-8290-77F7A7017A6D}">
      <dsp:nvSpPr>
        <dsp:cNvPr id="0" name=""/>
        <dsp:cNvSpPr/>
      </dsp:nvSpPr>
      <dsp:spPr>
        <a:xfrm rot="17692822">
          <a:off x="4971779" y="4530196"/>
          <a:ext cx="1043616" cy="15842"/>
        </a:xfrm>
        <a:custGeom>
          <a:avLst/>
          <a:gdLst/>
          <a:ahLst/>
          <a:cxnLst/>
          <a:rect l="0" t="0" r="0" b="0"/>
          <a:pathLst>
            <a:path>
              <a:moveTo>
                <a:pt x="0" y="7921"/>
              </a:moveTo>
              <a:lnTo>
                <a:pt x="1043616"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7497" y="4512027"/>
        <a:ext cx="52180" cy="52180"/>
      </dsp:txXfrm>
    </dsp:sp>
    <dsp:sp modelId="{D7F9D211-2C68-4971-AB7C-902C34D69D5A}">
      <dsp:nvSpPr>
        <dsp:cNvPr id="0" name=""/>
        <dsp:cNvSpPr/>
      </dsp:nvSpPr>
      <dsp:spPr>
        <a:xfrm>
          <a:off x="5713125" y="3790317"/>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Monitor</a:t>
          </a:r>
        </a:p>
      </dsp:txBody>
      <dsp:txXfrm>
        <a:off x="5729200" y="3806392"/>
        <a:ext cx="1065538" cy="516694"/>
      </dsp:txXfrm>
    </dsp:sp>
    <dsp:sp modelId="{1296D2AD-F80A-4916-818E-8A9824837CFF}">
      <dsp:nvSpPr>
        <dsp:cNvPr id="0" name=""/>
        <dsp:cNvSpPr/>
      </dsp:nvSpPr>
      <dsp:spPr>
        <a:xfrm rot="18289469">
          <a:off x="6645916" y="3741233"/>
          <a:ext cx="768871" cy="15842"/>
        </a:xfrm>
        <a:custGeom>
          <a:avLst/>
          <a:gdLst/>
          <a:ahLst/>
          <a:cxnLst/>
          <a:rect l="0" t="0" r="0" b="0"/>
          <a:pathLst>
            <a:path>
              <a:moveTo>
                <a:pt x="0" y="7921"/>
              </a:moveTo>
              <a:lnTo>
                <a:pt x="768871"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1130" y="3729932"/>
        <a:ext cx="38443" cy="38443"/>
      </dsp:txXfrm>
    </dsp:sp>
    <dsp:sp modelId="{FBD76395-3851-48C7-AC62-901044D9ACD4}">
      <dsp:nvSpPr>
        <dsp:cNvPr id="0" name=""/>
        <dsp:cNvSpPr/>
      </dsp:nvSpPr>
      <dsp:spPr>
        <a:xfrm>
          <a:off x="7249889" y="3159146"/>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Current Flow</a:t>
          </a:r>
        </a:p>
      </dsp:txBody>
      <dsp:txXfrm>
        <a:off x="7265964" y="3175221"/>
        <a:ext cx="1065538" cy="516694"/>
      </dsp:txXfrm>
    </dsp:sp>
    <dsp:sp modelId="{3490F936-5AB4-4C16-8EC1-AB3BC7449932}">
      <dsp:nvSpPr>
        <dsp:cNvPr id="0" name=""/>
        <dsp:cNvSpPr/>
      </dsp:nvSpPr>
      <dsp:spPr>
        <a:xfrm>
          <a:off x="6810814" y="4056818"/>
          <a:ext cx="439075" cy="15842"/>
        </a:xfrm>
        <a:custGeom>
          <a:avLst/>
          <a:gdLst/>
          <a:ahLst/>
          <a:cxnLst/>
          <a:rect l="0" t="0" r="0" b="0"/>
          <a:pathLst>
            <a:path>
              <a:moveTo>
                <a:pt x="0" y="7921"/>
              </a:moveTo>
              <a:lnTo>
                <a:pt x="439075"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9375" y="4053762"/>
        <a:ext cx="21953" cy="21953"/>
      </dsp:txXfrm>
    </dsp:sp>
    <dsp:sp modelId="{C3E22E28-3F46-4AB9-B951-6CF01F0818FC}">
      <dsp:nvSpPr>
        <dsp:cNvPr id="0" name=""/>
        <dsp:cNvSpPr/>
      </dsp:nvSpPr>
      <dsp:spPr>
        <a:xfrm>
          <a:off x="7249889" y="3790317"/>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Voltage Level</a:t>
          </a:r>
        </a:p>
      </dsp:txBody>
      <dsp:txXfrm>
        <a:off x="7265964" y="3806392"/>
        <a:ext cx="1065538" cy="516694"/>
      </dsp:txXfrm>
    </dsp:sp>
    <dsp:sp modelId="{B184C0C0-F6F9-4E5F-8DB5-45C993680155}">
      <dsp:nvSpPr>
        <dsp:cNvPr id="0" name=""/>
        <dsp:cNvSpPr/>
      </dsp:nvSpPr>
      <dsp:spPr>
        <a:xfrm rot="3310531">
          <a:off x="6645916" y="4372404"/>
          <a:ext cx="768871" cy="15842"/>
        </a:xfrm>
        <a:custGeom>
          <a:avLst/>
          <a:gdLst/>
          <a:ahLst/>
          <a:cxnLst/>
          <a:rect l="0" t="0" r="0" b="0"/>
          <a:pathLst>
            <a:path>
              <a:moveTo>
                <a:pt x="0" y="7921"/>
              </a:moveTo>
              <a:lnTo>
                <a:pt x="768871"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1130" y="4361103"/>
        <a:ext cx="38443" cy="38443"/>
      </dsp:txXfrm>
    </dsp:sp>
    <dsp:sp modelId="{04A53B5D-C558-49F8-A86A-5221E9F6A7DA}">
      <dsp:nvSpPr>
        <dsp:cNvPr id="0" name=""/>
        <dsp:cNvSpPr/>
      </dsp:nvSpPr>
      <dsp:spPr>
        <a:xfrm>
          <a:off x="7249889" y="4421488"/>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Temperature</a:t>
          </a:r>
        </a:p>
      </dsp:txBody>
      <dsp:txXfrm>
        <a:off x="7265964" y="4437563"/>
        <a:ext cx="1065538" cy="516694"/>
      </dsp:txXfrm>
    </dsp:sp>
    <dsp:sp modelId="{579255A4-8133-43A4-B452-31408EE16441}">
      <dsp:nvSpPr>
        <dsp:cNvPr id="0" name=""/>
        <dsp:cNvSpPr/>
      </dsp:nvSpPr>
      <dsp:spPr>
        <a:xfrm rot="2142401">
          <a:off x="5223226" y="5161367"/>
          <a:ext cx="540723" cy="15842"/>
        </a:xfrm>
        <a:custGeom>
          <a:avLst/>
          <a:gdLst/>
          <a:ahLst/>
          <a:cxnLst/>
          <a:rect l="0" t="0" r="0" b="0"/>
          <a:pathLst>
            <a:path>
              <a:moveTo>
                <a:pt x="0" y="7921"/>
              </a:moveTo>
              <a:lnTo>
                <a:pt x="540723"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0069" y="5155770"/>
        <a:ext cx="27036" cy="27036"/>
      </dsp:txXfrm>
    </dsp:sp>
    <dsp:sp modelId="{8BD1CCD2-6492-4C52-A0C8-188619ACEA37}">
      <dsp:nvSpPr>
        <dsp:cNvPr id="0" name=""/>
        <dsp:cNvSpPr/>
      </dsp:nvSpPr>
      <dsp:spPr>
        <a:xfrm>
          <a:off x="5713125" y="5052659"/>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Control</a:t>
          </a:r>
        </a:p>
      </dsp:txBody>
      <dsp:txXfrm>
        <a:off x="5729200" y="5068734"/>
        <a:ext cx="1065538" cy="516694"/>
      </dsp:txXfrm>
    </dsp:sp>
    <dsp:sp modelId="{FFCD6DDD-32A6-4394-AA13-2FED6BC2033E}">
      <dsp:nvSpPr>
        <dsp:cNvPr id="0" name=""/>
        <dsp:cNvSpPr/>
      </dsp:nvSpPr>
      <dsp:spPr>
        <a:xfrm>
          <a:off x="6810814" y="5319160"/>
          <a:ext cx="439075" cy="15842"/>
        </a:xfrm>
        <a:custGeom>
          <a:avLst/>
          <a:gdLst/>
          <a:ahLst/>
          <a:cxnLst/>
          <a:rect l="0" t="0" r="0" b="0"/>
          <a:pathLst>
            <a:path>
              <a:moveTo>
                <a:pt x="0" y="7921"/>
              </a:moveTo>
              <a:lnTo>
                <a:pt x="439075"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9375" y="5316104"/>
        <a:ext cx="21953" cy="21953"/>
      </dsp:txXfrm>
    </dsp:sp>
    <dsp:sp modelId="{1C6303C5-4912-42F9-B889-F33B09E7445D}">
      <dsp:nvSpPr>
        <dsp:cNvPr id="0" name=""/>
        <dsp:cNvSpPr/>
      </dsp:nvSpPr>
      <dsp:spPr>
        <a:xfrm>
          <a:off x="7249889" y="5052659"/>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Power Output</a:t>
          </a:r>
        </a:p>
      </dsp:txBody>
      <dsp:txXfrm>
        <a:off x="7265964" y="5068734"/>
        <a:ext cx="1065538" cy="516694"/>
      </dsp:txXfrm>
    </dsp:sp>
    <dsp:sp modelId="{BD8F8D7B-A5FC-45F5-96DC-0D2326390685}">
      <dsp:nvSpPr>
        <dsp:cNvPr id="0" name=""/>
        <dsp:cNvSpPr/>
      </dsp:nvSpPr>
      <dsp:spPr>
        <a:xfrm rot="3907178">
          <a:off x="4971779" y="5476953"/>
          <a:ext cx="1043616" cy="15842"/>
        </a:xfrm>
        <a:custGeom>
          <a:avLst/>
          <a:gdLst/>
          <a:ahLst/>
          <a:cxnLst/>
          <a:rect l="0" t="0" r="0" b="0"/>
          <a:pathLst>
            <a:path>
              <a:moveTo>
                <a:pt x="0" y="7921"/>
              </a:moveTo>
              <a:lnTo>
                <a:pt x="1043616"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7497" y="5458783"/>
        <a:ext cx="52180" cy="52180"/>
      </dsp:txXfrm>
    </dsp:sp>
    <dsp:sp modelId="{1CF73DED-A2F6-4EE4-A6EB-3E0FEA7F418F}">
      <dsp:nvSpPr>
        <dsp:cNvPr id="0" name=""/>
        <dsp:cNvSpPr/>
      </dsp:nvSpPr>
      <dsp:spPr>
        <a:xfrm>
          <a:off x="5713125" y="5683830"/>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Charge</a:t>
          </a:r>
        </a:p>
      </dsp:txBody>
      <dsp:txXfrm>
        <a:off x="5729200" y="5699905"/>
        <a:ext cx="1065538" cy="516694"/>
      </dsp:txXfrm>
    </dsp:sp>
    <dsp:sp modelId="{73B53E87-7DAB-43F3-A9F8-470D3DEF25C9}">
      <dsp:nvSpPr>
        <dsp:cNvPr id="0" name=""/>
        <dsp:cNvSpPr/>
      </dsp:nvSpPr>
      <dsp:spPr>
        <a:xfrm>
          <a:off x="6810814" y="5950331"/>
          <a:ext cx="439075" cy="15842"/>
        </a:xfrm>
        <a:custGeom>
          <a:avLst/>
          <a:gdLst/>
          <a:ahLst/>
          <a:cxnLst/>
          <a:rect l="0" t="0" r="0" b="0"/>
          <a:pathLst>
            <a:path>
              <a:moveTo>
                <a:pt x="0" y="7921"/>
              </a:moveTo>
              <a:lnTo>
                <a:pt x="439075"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9375" y="5947275"/>
        <a:ext cx="21953" cy="21953"/>
      </dsp:txXfrm>
    </dsp:sp>
    <dsp:sp modelId="{6FD82F0E-3E3D-48F0-9C2F-AA75A95537B4}">
      <dsp:nvSpPr>
        <dsp:cNvPr id="0" name=""/>
        <dsp:cNvSpPr/>
      </dsp:nvSpPr>
      <dsp:spPr>
        <a:xfrm>
          <a:off x="7249889" y="5683830"/>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Batteries</a:t>
          </a:r>
        </a:p>
      </dsp:txBody>
      <dsp:txXfrm>
        <a:off x="7265964" y="5699905"/>
        <a:ext cx="1065538" cy="5166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286FA-446F-46D6-ABFA-7053BAEBA4E1}" type="datetimeFigureOut">
              <a:rPr lang="en-US" smtClean="0"/>
              <a:t>1/18/2019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BBF095-3AFE-4888-AB4D-1955FFD65439}" type="slidenum">
              <a:rPr lang="en-US" smtClean="0"/>
              <a:t>‹#›</a:t>
            </a:fld>
            <a:endParaRPr lang="en-US"/>
          </a:p>
        </p:txBody>
      </p:sp>
    </p:spTree>
    <p:extLst>
      <p:ext uri="{BB962C8B-B14F-4D97-AF65-F5344CB8AC3E}">
        <p14:creationId xmlns:p14="http://schemas.microsoft.com/office/powerpoint/2010/main" val="1519214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CE2E4-4FB7-4483-B687-870A82267DDE}" type="datetimeFigureOut">
              <a:rPr lang="en-US" smtClean="0"/>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10837-A3F2-488D-9E92-554FC0CC9836}" type="slidenum">
              <a:rPr lang="en-US" smtClean="0"/>
              <a:t>‹#›</a:t>
            </a:fld>
            <a:endParaRPr lang="en-US"/>
          </a:p>
        </p:txBody>
      </p:sp>
    </p:spTree>
    <p:extLst>
      <p:ext uri="{BB962C8B-B14F-4D97-AF65-F5344CB8AC3E}">
        <p14:creationId xmlns:p14="http://schemas.microsoft.com/office/powerpoint/2010/main" val="425039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10837-A3F2-488D-9E92-554FC0CC9836}" type="slidenum">
              <a:rPr lang="en-US" smtClean="0"/>
              <a:t>1</a:t>
            </a:fld>
            <a:endParaRPr lang="en-US"/>
          </a:p>
        </p:txBody>
      </p:sp>
    </p:spTree>
    <p:extLst>
      <p:ext uri="{BB962C8B-B14F-4D97-AF65-F5344CB8AC3E}">
        <p14:creationId xmlns:p14="http://schemas.microsoft.com/office/powerpoint/2010/main" val="2636806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AHP, a very </a:t>
            </a:r>
            <a:r>
              <a:rPr lang="en-US" err="1"/>
              <a:t>mathy</a:t>
            </a:r>
            <a:r>
              <a:rPr lang="en-US"/>
              <a:t> method, was used to confirm our previous findings from the </a:t>
            </a:r>
            <a:r>
              <a:rPr lang="en-US" err="1"/>
              <a:t>pugh</a:t>
            </a:r>
            <a:r>
              <a:rPr lang="en-US"/>
              <a:t> charts. First we compared each characteristic to themselves and rate accordingly.</a:t>
            </a:r>
          </a:p>
        </p:txBody>
      </p:sp>
      <p:sp>
        <p:nvSpPr>
          <p:cNvPr id="4" name="Slide Number Placeholder 3"/>
          <p:cNvSpPr>
            <a:spLocks noGrp="1"/>
          </p:cNvSpPr>
          <p:nvPr>
            <p:ph type="sldNum" sz="quarter" idx="5"/>
          </p:nvPr>
        </p:nvSpPr>
        <p:spPr/>
        <p:txBody>
          <a:bodyPr/>
          <a:lstStyle/>
          <a:p>
            <a:fld id="{5EA10837-A3F2-488D-9E92-554FC0CC9836}" type="slidenum">
              <a:rPr lang="en-US" smtClean="0"/>
              <a:t>34</a:t>
            </a:fld>
            <a:endParaRPr lang="en-US"/>
          </a:p>
        </p:txBody>
      </p:sp>
    </p:spTree>
    <p:extLst>
      <p:ext uri="{BB962C8B-B14F-4D97-AF65-F5344CB8AC3E}">
        <p14:creationId xmlns:p14="http://schemas.microsoft.com/office/powerpoint/2010/main" val="136594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err="1"/>
              <a:t>vlues</a:t>
            </a:r>
            <a:r>
              <a:rPr lang="en-US"/>
              <a:t> from the previous chart were calculated by normalizing each number using the sums from the previous chart. Criteria weights for each characteristic were found.</a:t>
            </a:r>
          </a:p>
        </p:txBody>
      </p:sp>
      <p:sp>
        <p:nvSpPr>
          <p:cNvPr id="4" name="Slide Number Placeholder 3"/>
          <p:cNvSpPr>
            <a:spLocks noGrp="1"/>
          </p:cNvSpPr>
          <p:nvPr>
            <p:ph type="sldNum" sz="quarter" idx="5"/>
          </p:nvPr>
        </p:nvSpPr>
        <p:spPr/>
        <p:txBody>
          <a:bodyPr/>
          <a:lstStyle/>
          <a:p>
            <a:fld id="{5EA10837-A3F2-488D-9E92-554FC0CC9836}" type="slidenum">
              <a:rPr lang="en-US" smtClean="0"/>
              <a:t>35</a:t>
            </a:fld>
            <a:endParaRPr lang="en-US"/>
          </a:p>
        </p:txBody>
      </p:sp>
    </p:spTree>
    <p:extLst>
      <p:ext uri="{BB962C8B-B14F-4D97-AF65-F5344CB8AC3E}">
        <p14:creationId xmlns:p14="http://schemas.microsoft.com/office/powerpoint/2010/main" val="1249417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AHP was then done for each characteristic compared to the top 3 designs we found from the </a:t>
            </a:r>
            <a:r>
              <a:rPr lang="en-US" err="1"/>
              <a:t>pugh</a:t>
            </a:r>
            <a:r>
              <a:rPr lang="en-US"/>
              <a:t> charts. Here are two examples, power and weight. The same process was followed as before. </a:t>
            </a:r>
          </a:p>
        </p:txBody>
      </p:sp>
      <p:sp>
        <p:nvSpPr>
          <p:cNvPr id="4" name="Slide Number Placeholder 3"/>
          <p:cNvSpPr>
            <a:spLocks noGrp="1"/>
          </p:cNvSpPr>
          <p:nvPr>
            <p:ph type="sldNum" sz="quarter" idx="5"/>
          </p:nvPr>
        </p:nvSpPr>
        <p:spPr/>
        <p:txBody>
          <a:bodyPr/>
          <a:lstStyle/>
          <a:p>
            <a:fld id="{5EA10837-A3F2-488D-9E92-554FC0CC9836}" type="slidenum">
              <a:rPr lang="en-US" smtClean="0"/>
              <a:t>36</a:t>
            </a:fld>
            <a:endParaRPr lang="en-US"/>
          </a:p>
        </p:txBody>
      </p:sp>
    </p:spTree>
    <p:extLst>
      <p:ext uri="{BB962C8B-B14F-4D97-AF65-F5344CB8AC3E}">
        <p14:creationId xmlns:p14="http://schemas.microsoft.com/office/powerpoint/2010/main" val="4078939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criteria weights found for every characteristic, we listed them in a matrix and calculated the alternative values for each design seen at the right. From these it shows that design 1 has the highest value which leads us to believe that design 1 once again is the best slide</a:t>
            </a:r>
          </a:p>
        </p:txBody>
      </p:sp>
      <p:sp>
        <p:nvSpPr>
          <p:cNvPr id="4" name="Slide Number Placeholder 3"/>
          <p:cNvSpPr>
            <a:spLocks noGrp="1"/>
          </p:cNvSpPr>
          <p:nvPr>
            <p:ph type="sldNum" sz="quarter" idx="5"/>
          </p:nvPr>
        </p:nvSpPr>
        <p:spPr/>
        <p:txBody>
          <a:bodyPr/>
          <a:lstStyle/>
          <a:p>
            <a:fld id="{5EA10837-A3F2-488D-9E92-554FC0CC9836}" type="slidenum">
              <a:rPr lang="en-US" smtClean="0"/>
              <a:t>37</a:t>
            </a:fld>
            <a:endParaRPr lang="en-US"/>
          </a:p>
        </p:txBody>
      </p:sp>
    </p:spTree>
    <p:extLst>
      <p:ext uri="{BB962C8B-B14F-4D97-AF65-F5344CB8AC3E}">
        <p14:creationId xmlns:p14="http://schemas.microsoft.com/office/powerpoint/2010/main" val="3415617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A10837-A3F2-488D-9E92-554FC0CC9836}" type="slidenum">
              <a:rPr lang="en-US" smtClean="0"/>
              <a:t>4</a:t>
            </a:fld>
            <a:endParaRPr lang="en-US"/>
          </a:p>
        </p:txBody>
      </p:sp>
    </p:spTree>
    <p:extLst>
      <p:ext uri="{BB962C8B-B14F-4D97-AF65-F5344CB8AC3E}">
        <p14:creationId xmlns:p14="http://schemas.microsoft.com/office/powerpoint/2010/main" val="23496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endParaRPr lang="en-US">
              <a:cs typeface="Calibri"/>
            </a:endParaRPr>
          </a:p>
        </p:txBody>
      </p:sp>
      <p:sp>
        <p:nvSpPr>
          <p:cNvPr id="4" name="Slide Number Placeholder 3"/>
          <p:cNvSpPr>
            <a:spLocks noGrp="1"/>
          </p:cNvSpPr>
          <p:nvPr>
            <p:ph type="sldNum" sz="quarter" idx="5"/>
          </p:nvPr>
        </p:nvSpPr>
        <p:spPr/>
        <p:txBody>
          <a:bodyPr/>
          <a:lstStyle/>
          <a:p>
            <a:fld id="{5EA10837-A3F2-488D-9E92-554FC0CC9836}" type="slidenum">
              <a:rPr lang="en-US" smtClean="0"/>
              <a:t>10</a:t>
            </a:fld>
            <a:endParaRPr lang="en-US"/>
          </a:p>
        </p:txBody>
      </p:sp>
    </p:spTree>
    <p:extLst>
      <p:ext uri="{BB962C8B-B14F-4D97-AF65-F5344CB8AC3E}">
        <p14:creationId xmlns:p14="http://schemas.microsoft.com/office/powerpoint/2010/main" val="323633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this</a:t>
            </a:r>
            <a:r>
              <a:rPr lang="en-US" baseline="0"/>
              <a:t> slide will advance on default after 2 seconds. If you would like to change this then go to the transition tab and under timing change the advance slide settings. </a:t>
            </a:r>
            <a:endParaRPr lang="en-US"/>
          </a:p>
        </p:txBody>
      </p:sp>
      <p:sp>
        <p:nvSpPr>
          <p:cNvPr id="4" name="Slide Number Placeholder 3"/>
          <p:cNvSpPr>
            <a:spLocks noGrp="1"/>
          </p:cNvSpPr>
          <p:nvPr>
            <p:ph type="sldNum" sz="quarter" idx="10"/>
          </p:nvPr>
        </p:nvSpPr>
        <p:spPr/>
        <p:txBody>
          <a:bodyPr/>
          <a:lstStyle/>
          <a:p>
            <a:fld id="{5EA10837-A3F2-488D-9E92-554FC0CC9836}" type="slidenum">
              <a:rPr lang="en-US" smtClean="0"/>
              <a:t>20</a:t>
            </a:fld>
            <a:endParaRPr lang="en-US"/>
          </a:p>
        </p:txBody>
      </p:sp>
    </p:spTree>
    <p:extLst>
      <p:ext uri="{BB962C8B-B14F-4D97-AF65-F5344CB8AC3E}">
        <p14:creationId xmlns:p14="http://schemas.microsoft.com/office/powerpoint/2010/main" val="88189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r>
              <a:rPr lang="en-US"/>
              <a:t>"Next, Anti-problem was used to generate concepts. In this method, the problem was reversed, and possible solutions and problems were created. For example, instead of trying to solve the problem “How will the batteries be cooled” the problem was stated as “How to keep the car from catching fire”. This method allowed us to see simple solutions we were previously missing."</a:t>
            </a:r>
          </a:p>
          <a:p>
            <a:pPr indent="457200"/>
            <a:r>
              <a:rPr lang="en-US"/>
              <a:t>- purpose is to help teams look at a problem in a different way and break out existing patterns.</a:t>
            </a:r>
            <a:endParaRPr lang="en-US">
              <a:cs typeface="Calibri"/>
            </a:endParaRPr>
          </a:p>
          <a:p>
            <a:pPr indent="457200"/>
            <a:r>
              <a:rPr lang="en-US"/>
              <a:t>- how do we keep batteries dry – versus- how do we stop water intrusion. OR, how do we charge the batteries – versus- what is going to be a realistic/feasible power supply.</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EA10837-A3F2-488D-9E92-554FC0CC9836}" type="slidenum">
              <a:rPr lang="en-US" smtClean="0"/>
              <a:t>25</a:t>
            </a:fld>
            <a:endParaRPr lang="en-US"/>
          </a:p>
        </p:txBody>
      </p:sp>
    </p:spTree>
    <p:extLst>
      <p:ext uri="{BB962C8B-B14F-4D97-AF65-F5344CB8AC3E}">
        <p14:creationId xmlns:p14="http://schemas.microsoft.com/office/powerpoint/2010/main" val="81576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Comparison Matrix allowed us to determine the importance weight factors for each customer requirements to be used in </a:t>
            </a:r>
            <a:r>
              <a:rPr lang="en-US" err="1"/>
              <a:t>HoQ</a:t>
            </a:r>
            <a:r>
              <a:rPr lang="en-US"/>
              <a:t>.</a:t>
            </a:r>
          </a:p>
        </p:txBody>
      </p:sp>
      <p:sp>
        <p:nvSpPr>
          <p:cNvPr id="4" name="Slide Number Placeholder 3"/>
          <p:cNvSpPr>
            <a:spLocks noGrp="1"/>
          </p:cNvSpPr>
          <p:nvPr>
            <p:ph type="sldNum" sz="quarter" idx="5"/>
          </p:nvPr>
        </p:nvSpPr>
        <p:spPr/>
        <p:txBody>
          <a:bodyPr/>
          <a:lstStyle/>
          <a:p>
            <a:fld id="{5EA10837-A3F2-488D-9E92-554FC0CC9836}" type="slidenum">
              <a:rPr lang="en-US" smtClean="0"/>
              <a:t>30</a:t>
            </a:fld>
            <a:endParaRPr lang="en-US"/>
          </a:p>
        </p:txBody>
      </p:sp>
    </p:spTree>
    <p:extLst>
      <p:ext uri="{BB962C8B-B14F-4D97-AF65-F5344CB8AC3E}">
        <p14:creationId xmlns:p14="http://schemas.microsoft.com/office/powerpoint/2010/main" val="156710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importance weight factors, we compared customer requirements to the engineering characteristics and determined how important each customer requirements is to each engineering characteristic. From this, relative weight of each engineering characteristic is found which allows us to find the rank orders.</a:t>
            </a:r>
          </a:p>
        </p:txBody>
      </p:sp>
      <p:sp>
        <p:nvSpPr>
          <p:cNvPr id="4" name="Slide Number Placeholder 3"/>
          <p:cNvSpPr>
            <a:spLocks noGrp="1"/>
          </p:cNvSpPr>
          <p:nvPr>
            <p:ph type="sldNum" sz="quarter" idx="5"/>
          </p:nvPr>
        </p:nvSpPr>
        <p:spPr/>
        <p:txBody>
          <a:bodyPr/>
          <a:lstStyle/>
          <a:p>
            <a:fld id="{5EA10837-A3F2-488D-9E92-554FC0CC9836}" type="slidenum">
              <a:rPr lang="en-US" smtClean="0"/>
              <a:t>31</a:t>
            </a:fld>
            <a:endParaRPr lang="en-US"/>
          </a:p>
        </p:txBody>
      </p:sp>
    </p:spTree>
    <p:extLst>
      <p:ext uri="{BB962C8B-B14F-4D97-AF65-F5344CB8AC3E}">
        <p14:creationId xmlns:p14="http://schemas.microsoft.com/office/powerpoint/2010/main" val="2233577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Compared our top 8 chosen design concepts to the selection criteria datum. Each design was rated against each selection criteria and given plus, minus, or satisfactory for each criteria. Everything was summed up and designs 3, 4, 5 scored the lowest and were eliminated. </a:t>
            </a:r>
          </a:p>
        </p:txBody>
      </p:sp>
      <p:sp>
        <p:nvSpPr>
          <p:cNvPr id="4" name="Slide Number Placeholder 3"/>
          <p:cNvSpPr>
            <a:spLocks noGrp="1"/>
          </p:cNvSpPr>
          <p:nvPr>
            <p:ph type="sldNum" sz="quarter" idx="5"/>
          </p:nvPr>
        </p:nvSpPr>
        <p:spPr/>
        <p:txBody>
          <a:bodyPr/>
          <a:lstStyle/>
          <a:p>
            <a:fld id="{5EA10837-A3F2-488D-9E92-554FC0CC9836}" type="slidenum">
              <a:rPr lang="en-US" smtClean="0"/>
              <a:t>32</a:t>
            </a:fld>
            <a:endParaRPr lang="en-US"/>
          </a:p>
        </p:txBody>
      </p:sp>
    </p:spTree>
    <p:extLst>
      <p:ext uri="{BB962C8B-B14F-4D97-AF65-F5344CB8AC3E}">
        <p14:creationId xmlns:p14="http://schemas.microsoft.com/office/powerpoint/2010/main" val="2849373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step was to replace the datum. Here datum 1 was chosen but it didn’t matter which we chose as they all tied. From the results, design 1 seemed to be the best result in regards to number of pluses and minuses.</a:t>
            </a:r>
          </a:p>
        </p:txBody>
      </p:sp>
      <p:sp>
        <p:nvSpPr>
          <p:cNvPr id="4" name="Slide Number Placeholder 3"/>
          <p:cNvSpPr>
            <a:spLocks noGrp="1"/>
          </p:cNvSpPr>
          <p:nvPr>
            <p:ph type="sldNum" sz="quarter" idx="5"/>
          </p:nvPr>
        </p:nvSpPr>
        <p:spPr/>
        <p:txBody>
          <a:bodyPr/>
          <a:lstStyle/>
          <a:p>
            <a:fld id="{5EA10837-A3F2-488D-9E92-554FC0CC9836}" type="slidenum">
              <a:rPr lang="en-US" smtClean="0"/>
              <a:t>33</a:t>
            </a:fld>
            <a:endParaRPr lang="en-US"/>
          </a:p>
        </p:txBody>
      </p:sp>
    </p:spTree>
    <p:extLst>
      <p:ext uri="{BB962C8B-B14F-4D97-AF65-F5344CB8AC3E}">
        <p14:creationId xmlns:p14="http://schemas.microsoft.com/office/powerpoint/2010/main" val="151906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861E-72CE-6542-BA8A-C467BD41BF15}"/>
              </a:ext>
            </a:extLst>
          </p:cNvPr>
          <p:cNvSpPr>
            <a:spLocks noGrp="1"/>
          </p:cNvSpPr>
          <p:nvPr>
            <p:ph type="ctrTitle"/>
          </p:nvPr>
        </p:nvSpPr>
        <p:spPr>
          <a:xfrm>
            <a:off x="1524000" y="2514600"/>
            <a:ext cx="9144000" cy="1828800"/>
          </a:xfrm>
        </p:spPr>
        <p:txBody>
          <a:bodyPr anchor="b"/>
          <a:lstStyle>
            <a:lvl1pPr algn="ctr">
              <a:defRPr sz="6000" b="1" i="0">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2A1495D0-15C7-634C-8C92-360884DE9DEB}"/>
              </a:ext>
            </a:extLst>
          </p:cNvPr>
          <p:cNvSpPr>
            <a:spLocks noGrp="1"/>
          </p:cNvSpPr>
          <p:nvPr>
            <p:ph type="subTitle" idx="1"/>
          </p:nvPr>
        </p:nvSpPr>
        <p:spPr>
          <a:xfrm>
            <a:off x="1524000" y="4567881"/>
            <a:ext cx="9144000" cy="1147119"/>
          </a:xfrm>
        </p:spPr>
        <p:txBody>
          <a:bodyPr>
            <a:normAutofit/>
          </a:bodyPr>
          <a:lstStyle>
            <a:lvl1pPr marL="0" indent="0" algn="ctr">
              <a:buNone/>
              <a:defRPr sz="20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8691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B4E01-EF41-E04D-8A4C-B3C07AA316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095345-58EB-114B-B235-C4366A72378E}"/>
              </a:ext>
            </a:extLst>
          </p:cNvPr>
          <p:cNvSpPr>
            <a:spLocks noGrp="1"/>
          </p:cNvSpPr>
          <p:nvPr>
            <p:ph type="pic" idx="1"/>
          </p:nvPr>
        </p:nvSpPr>
        <p:spPr>
          <a:xfrm>
            <a:off x="5183188" y="987425"/>
            <a:ext cx="6172200" cy="5108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1E3E1BF-73E5-D943-95C1-646F6FCDA2AD}"/>
              </a:ext>
            </a:extLst>
          </p:cNvPr>
          <p:cNvSpPr>
            <a:spLocks noGrp="1"/>
          </p:cNvSpPr>
          <p:nvPr>
            <p:ph type="body" sz="half" idx="2"/>
          </p:nvPr>
        </p:nvSpPr>
        <p:spPr>
          <a:xfrm>
            <a:off x="839788" y="2057399"/>
            <a:ext cx="3932237" cy="39953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6" name="Text Placeholder 5">
            <a:extLst>
              <a:ext uri="{FF2B5EF4-FFF2-40B4-BE49-F238E27FC236}">
                <a16:creationId xmlns:a16="http://schemas.microsoft.com/office/drawing/2014/main" id="{04003E1D-6926-4C02-877E-AD95C4934542}"/>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1543511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1EB6-B91F-AD42-94D1-4BCB97D11E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B45DBC-06CC-A64F-B6DA-3CE716800DB0}"/>
              </a:ext>
            </a:extLst>
          </p:cNvPr>
          <p:cNvSpPr>
            <a:spLocks noGrp="1"/>
          </p:cNvSpPr>
          <p:nvPr>
            <p:ph type="body" orient="vert" idx="1"/>
          </p:nvPr>
        </p:nvSpPr>
        <p:spPr>
          <a:xfrm>
            <a:off x="838200" y="1825625"/>
            <a:ext cx="10515600" cy="427037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5" name="Text Placeholder 5">
            <a:extLst>
              <a:ext uri="{FF2B5EF4-FFF2-40B4-BE49-F238E27FC236}">
                <a16:creationId xmlns:a16="http://schemas.microsoft.com/office/drawing/2014/main" id="{A98225A5-AFC8-4115-BC52-124E0B252AA1}"/>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3061629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7AC3A1-CB8A-ED4A-A383-DCEC7D17D8EC}"/>
              </a:ext>
            </a:extLst>
          </p:cNvPr>
          <p:cNvSpPr>
            <a:spLocks noGrp="1"/>
          </p:cNvSpPr>
          <p:nvPr>
            <p:ph type="title" orient="vert"/>
          </p:nvPr>
        </p:nvSpPr>
        <p:spPr>
          <a:xfrm>
            <a:off x="8724900" y="365125"/>
            <a:ext cx="2628900" cy="57308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07B366-8364-434B-A619-8E1E8479057F}"/>
              </a:ext>
            </a:extLst>
          </p:cNvPr>
          <p:cNvSpPr>
            <a:spLocks noGrp="1"/>
          </p:cNvSpPr>
          <p:nvPr>
            <p:ph type="body" orient="vert" idx="1"/>
          </p:nvPr>
        </p:nvSpPr>
        <p:spPr>
          <a:xfrm>
            <a:off x="838200" y="365125"/>
            <a:ext cx="7734300" cy="5730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5" name="Text Placeholder 5">
            <a:extLst>
              <a:ext uri="{FF2B5EF4-FFF2-40B4-BE49-F238E27FC236}">
                <a16:creationId xmlns:a16="http://schemas.microsoft.com/office/drawing/2014/main" id="{09BE0EC8-1E09-4888-920D-C81E84957FDF}"/>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3874321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838200" y="1825625"/>
            <a:ext cx="3474720" cy="4270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4404360" y="1825625"/>
            <a:ext cx="6949440" cy="4270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6" name="Text Placeholder 5">
            <a:extLst>
              <a:ext uri="{FF2B5EF4-FFF2-40B4-BE49-F238E27FC236}">
                <a16:creationId xmlns:a16="http://schemas.microsoft.com/office/drawing/2014/main" id="{05BF56DD-D7E5-4412-8875-C4969CC3812F}"/>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3992464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Two-third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1828800"/>
            <a:ext cx="347472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199" y="1828800"/>
            <a:ext cx="694944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6" name="Text Placeholder 5">
            <a:extLst>
              <a:ext uri="{FF2B5EF4-FFF2-40B4-BE49-F238E27FC236}">
                <a16:creationId xmlns:a16="http://schemas.microsoft.com/office/drawing/2014/main" id="{6312A215-A714-43B7-AFAC-927EBE95F8AA}"/>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499268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 Heading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5A75-5113-0442-B764-1FD593F8FE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9788" y="1828800"/>
            <a:ext cx="10515600"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D13C29-A3D5-9E4C-B068-E58B25DE406F}"/>
              </a:ext>
            </a:extLst>
          </p:cNvPr>
          <p:cNvSpPr>
            <a:spLocks noGrp="1"/>
          </p:cNvSpPr>
          <p:nvPr>
            <p:ph sz="half" idx="2"/>
          </p:nvPr>
        </p:nvSpPr>
        <p:spPr>
          <a:xfrm>
            <a:off x="839788" y="2518665"/>
            <a:ext cx="3474720" cy="35773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97AD8FAD-63EC-D640-8732-76DCA0C4AA69}"/>
              </a:ext>
            </a:extLst>
          </p:cNvPr>
          <p:cNvSpPr>
            <a:spLocks noGrp="1"/>
          </p:cNvSpPr>
          <p:nvPr>
            <p:ph sz="quarter" idx="4"/>
          </p:nvPr>
        </p:nvSpPr>
        <p:spPr>
          <a:xfrm>
            <a:off x="4419600" y="2518665"/>
            <a:ext cx="6935788" cy="35773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p:cNvSpPr>
            <a:spLocks noGrp="1"/>
          </p:cNvSpPr>
          <p:nvPr>
            <p:ph type="sldNum" sz="quarter" idx="10"/>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7" name="Text Placeholder 5">
            <a:extLst>
              <a:ext uri="{FF2B5EF4-FFF2-40B4-BE49-F238E27FC236}">
                <a16:creationId xmlns:a16="http://schemas.microsoft.com/office/drawing/2014/main" id="{84BBFCD0-5DCC-4896-A400-608D5E095A3D}"/>
              </a:ext>
            </a:extLst>
          </p:cNvPr>
          <p:cNvSpPr>
            <a:spLocks noGrp="1"/>
          </p:cNvSpPr>
          <p:nvPr>
            <p:ph type="body" sz="quarter" idx="11"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3214904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1854666"/>
            <a:ext cx="3474720" cy="4241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3474720" cy="42457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4358640" y="1854666"/>
            <a:ext cx="3474720" cy="4241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7" name="Text Placeholder 5">
            <a:extLst>
              <a:ext uri="{FF2B5EF4-FFF2-40B4-BE49-F238E27FC236}">
                <a16:creationId xmlns:a16="http://schemas.microsoft.com/office/drawing/2014/main" id="{C00A14B2-19FD-453D-BD2C-B224559E4345}"/>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90618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Bottom Two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6205728" y="3124200"/>
            <a:ext cx="5148072" cy="2971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10515600" cy="11978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3124201"/>
            <a:ext cx="5148072" cy="2971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7" name="Text Placeholder 5">
            <a:extLst>
              <a:ext uri="{FF2B5EF4-FFF2-40B4-BE49-F238E27FC236}">
                <a16:creationId xmlns:a16="http://schemas.microsoft.com/office/drawing/2014/main" id="{3A71D368-CA96-4A87-B9D8-C85E558D30D3}"/>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3225138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Bottom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3124200"/>
            <a:ext cx="3474720" cy="2985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10515600" cy="11978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3124200"/>
            <a:ext cx="3474720" cy="2985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3124200"/>
            <a:ext cx="3474720" cy="2985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11" name="Text Placeholder 5">
            <a:extLst>
              <a:ext uri="{FF2B5EF4-FFF2-40B4-BE49-F238E27FC236}">
                <a16:creationId xmlns:a16="http://schemas.microsoft.com/office/drawing/2014/main" id="{EA859007-BAF5-4B92-AB16-271A909CD540}"/>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1100395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276-3EEB-494F-BFE8-D3F3335B1E8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1804140"/>
            <a:ext cx="3474720" cy="38346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1804139"/>
            <a:ext cx="3474720" cy="38346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513AD8B-907E-B14A-9014-DF9D442D1E87}"/>
              </a:ext>
            </a:extLst>
          </p:cNvPr>
          <p:cNvSpPr>
            <a:spLocks noGrp="1"/>
          </p:cNvSpPr>
          <p:nvPr>
            <p:ph sz="half" idx="15"/>
          </p:nvPr>
        </p:nvSpPr>
        <p:spPr>
          <a:xfrm>
            <a:off x="7879080" y="1804138"/>
            <a:ext cx="3474720" cy="38346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8200" y="5638800"/>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4358640" y="5638800"/>
            <a:ext cx="3474720"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9ACC2017-E855-D94A-8292-EDAF9ACDEF26}"/>
              </a:ext>
            </a:extLst>
          </p:cNvPr>
          <p:cNvSpPr>
            <a:spLocks noGrp="1"/>
          </p:cNvSpPr>
          <p:nvPr>
            <p:ph type="body" sz="quarter" idx="16"/>
          </p:nvPr>
        </p:nvSpPr>
        <p:spPr>
          <a:xfrm>
            <a:off x="7875037" y="5638800"/>
            <a:ext cx="3478763"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17" name="Text Placeholder 5">
            <a:extLst>
              <a:ext uri="{FF2B5EF4-FFF2-40B4-BE49-F238E27FC236}">
                <a16:creationId xmlns:a16="http://schemas.microsoft.com/office/drawing/2014/main" id="{A198070E-50C3-4820-A0D3-4D669AFDE0D3}"/>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76213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AD58-0FFA-2B49-81D8-FE363DB757EE}"/>
              </a:ext>
            </a:extLst>
          </p:cNvPr>
          <p:cNvSpPr>
            <a:spLocks noGrp="1"/>
          </p:cNvSpPr>
          <p:nvPr>
            <p:ph type="title"/>
          </p:nvPr>
        </p:nvSpPr>
        <p:spPr>
          <a:xfrm>
            <a:off x="831850" y="179211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D4B8B8-EA03-6046-961E-F7E0DD0920BC}"/>
              </a:ext>
            </a:extLst>
          </p:cNvPr>
          <p:cNvSpPr>
            <a:spLocks noGrp="1"/>
          </p:cNvSpPr>
          <p:nvPr>
            <p:ph type="body" idx="1"/>
          </p:nvPr>
        </p:nvSpPr>
        <p:spPr>
          <a:xfrm>
            <a:off x="831850" y="467184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Tree>
    <p:extLst>
      <p:ext uri="{BB962C8B-B14F-4D97-AF65-F5344CB8AC3E}">
        <p14:creationId xmlns:p14="http://schemas.microsoft.com/office/powerpoint/2010/main" val="3410605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and 2 Row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276-3EEB-494F-BFE8-D3F3335B1E8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41248" y="1777261"/>
            <a:ext cx="3474720" cy="1655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1752600"/>
            <a:ext cx="3474720" cy="1655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513AD8B-907E-B14A-9014-DF9D442D1E87}"/>
              </a:ext>
            </a:extLst>
          </p:cNvPr>
          <p:cNvSpPr>
            <a:spLocks noGrp="1"/>
          </p:cNvSpPr>
          <p:nvPr>
            <p:ph sz="half" idx="15"/>
          </p:nvPr>
        </p:nvSpPr>
        <p:spPr>
          <a:xfrm>
            <a:off x="7882128" y="1752600"/>
            <a:ext cx="3474720" cy="1655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41248" y="5663462"/>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4350882" y="5663462"/>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9ACC2017-E855-D94A-8292-EDAF9ACDEF26}"/>
              </a:ext>
            </a:extLst>
          </p:cNvPr>
          <p:cNvSpPr>
            <a:spLocks noGrp="1"/>
          </p:cNvSpPr>
          <p:nvPr>
            <p:ph type="body" sz="quarter" idx="16"/>
          </p:nvPr>
        </p:nvSpPr>
        <p:spPr>
          <a:xfrm>
            <a:off x="7882128" y="5663462"/>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2">
            <a:extLst>
              <a:ext uri="{FF2B5EF4-FFF2-40B4-BE49-F238E27FC236}">
                <a16:creationId xmlns:a16="http://schemas.microsoft.com/office/drawing/2014/main" id="{5CA77C8D-4613-8845-985D-FCB670E2C17C}"/>
              </a:ext>
            </a:extLst>
          </p:cNvPr>
          <p:cNvSpPr>
            <a:spLocks noGrp="1"/>
          </p:cNvSpPr>
          <p:nvPr>
            <p:ph type="body" idx="17"/>
          </p:nvPr>
        </p:nvSpPr>
        <p:spPr>
          <a:xfrm>
            <a:off x="841248" y="3422706"/>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ext Placeholder 4">
            <a:extLst>
              <a:ext uri="{FF2B5EF4-FFF2-40B4-BE49-F238E27FC236}">
                <a16:creationId xmlns:a16="http://schemas.microsoft.com/office/drawing/2014/main" id="{9ACC2017-E855-D94A-8292-EDAF9ACDEF26}"/>
              </a:ext>
            </a:extLst>
          </p:cNvPr>
          <p:cNvSpPr>
            <a:spLocks noGrp="1"/>
          </p:cNvSpPr>
          <p:nvPr>
            <p:ph type="body" sz="quarter" idx="18"/>
          </p:nvPr>
        </p:nvSpPr>
        <p:spPr>
          <a:xfrm>
            <a:off x="4350882" y="3422706"/>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Text Placeholder 4">
            <a:extLst>
              <a:ext uri="{FF2B5EF4-FFF2-40B4-BE49-F238E27FC236}">
                <a16:creationId xmlns:a16="http://schemas.microsoft.com/office/drawing/2014/main" id="{9ACC2017-E855-D94A-8292-EDAF9ACDEF26}"/>
              </a:ext>
            </a:extLst>
          </p:cNvPr>
          <p:cNvSpPr>
            <a:spLocks noGrp="1"/>
          </p:cNvSpPr>
          <p:nvPr>
            <p:ph type="body" sz="quarter" idx="19"/>
          </p:nvPr>
        </p:nvSpPr>
        <p:spPr>
          <a:xfrm>
            <a:off x="7882128" y="3422706"/>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9513AD8B-907E-B14A-9014-DF9D442D1E87}"/>
              </a:ext>
            </a:extLst>
          </p:cNvPr>
          <p:cNvSpPr>
            <a:spLocks noGrp="1"/>
          </p:cNvSpPr>
          <p:nvPr>
            <p:ph sz="half" idx="20"/>
          </p:nvPr>
        </p:nvSpPr>
        <p:spPr>
          <a:xfrm>
            <a:off x="841248" y="3985855"/>
            <a:ext cx="3474720" cy="1655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9513AD8B-907E-B14A-9014-DF9D442D1E87}"/>
              </a:ext>
            </a:extLst>
          </p:cNvPr>
          <p:cNvSpPr>
            <a:spLocks noGrp="1"/>
          </p:cNvSpPr>
          <p:nvPr>
            <p:ph sz="half" idx="21"/>
          </p:nvPr>
        </p:nvSpPr>
        <p:spPr>
          <a:xfrm>
            <a:off x="4358640" y="3985854"/>
            <a:ext cx="3474720" cy="1655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9513AD8B-907E-B14A-9014-DF9D442D1E87}"/>
              </a:ext>
            </a:extLst>
          </p:cNvPr>
          <p:cNvSpPr>
            <a:spLocks noGrp="1"/>
          </p:cNvSpPr>
          <p:nvPr>
            <p:ph sz="half" idx="22"/>
          </p:nvPr>
        </p:nvSpPr>
        <p:spPr>
          <a:xfrm>
            <a:off x="7882128" y="3985853"/>
            <a:ext cx="3474720" cy="1655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Tree>
    <p:extLst>
      <p:ext uri="{BB962C8B-B14F-4D97-AF65-F5344CB8AC3E}">
        <p14:creationId xmlns:p14="http://schemas.microsoft.com/office/powerpoint/2010/main" val="33069291"/>
      </p:ext>
    </p:extLst>
  </p:cSld>
  <p:clrMapOvr>
    <a:masterClrMapping/>
  </p:clrMapOvr>
  <p:extLst mod="1">
    <p:ext uri="{DCECCB84-F9BA-43D5-87BE-67443E8EF086}">
      <p15:sldGuideLst xmlns:p15="http://schemas.microsoft.com/office/powerpoint/2012/main">
        <p15:guide id="1" orient="horz" pos="252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94C2F-79BD-7046-9D8B-099FAA394F43}"/>
              </a:ext>
            </a:extLst>
          </p:cNvPr>
          <p:cNvSpPr>
            <a:spLocks noGrp="1"/>
          </p:cNvSpPr>
          <p:nvPr>
            <p:ph idx="1"/>
          </p:nvPr>
        </p:nvSpPr>
        <p:spPr>
          <a:xfrm>
            <a:off x="838200" y="365125"/>
            <a:ext cx="10515600" cy="5730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4" name="Text Placeholder 5">
            <a:extLst>
              <a:ext uri="{FF2B5EF4-FFF2-40B4-BE49-F238E27FC236}">
                <a16:creationId xmlns:a16="http://schemas.microsoft.com/office/drawing/2014/main" id="{573FB35C-F788-4FEB-8805-90C53C368F00}"/>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3726661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5" name="Text Placeholder 5">
            <a:extLst>
              <a:ext uri="{FF2B5EF4-FFF2-40B4-BE49-F238E27FC236}">
                <a16:creationId xmlns:a16="http://schemas.microsoft.com/office/drawing/2014/main" id="{AA7853DB-17C1-44B8-B121-B6DAFE9B4AB3}"/>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2751461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AD58-0FFA-2B49-81D8-FE363DB757EE}"/>
              </a:ext>
            </a:extLst>
          </p:cNvPr>
          <p:cNvSpPr>
            <a:spLocks noGrp="1"/>
          </p:cNvSpPr>
          <p:nvPr>
            <p:ph type="title"/>
          </p:nvPr>
        </p:nvSpPr>
        <p:spPr>
          <a:xfrm>
            <a:off x="831850" y="179211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D4B8B8-EA03-6046-961E-F7E0DD0920BC}"/>
              </a:ext>
            </a:extLst>
          </p:cNvPr>
          <p:cNvSpPr>
            <a:spLocks noGrp="1"/>
          </p:cNvSpPr>
          <p:nvPr>
            <p:ph type="body" idx="1"/>
          </p:nvPr>
        </p:nvSpPr>
        <p:spPr>
          <a:xfrm>
            <a:off x="831850" y="467184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Tree>
    <p:extLst>
      <p:ext uri="{BB962C8B-B14F-4D97-AF65-F5344CB8AC3E}">
        <p14:creationId xmlns:p14="http://schemas.microsoft.com/office/powerpoint/2010/main" val="20746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AD58-0FFA-2B49-81D8-FE363DB757EE}"/>
              </a:ext>
            </a:extLst>
          </p:cNvPr>
          <p:cNvSpPr>
            <a:spLocks noGrp="1"/>
          </p:cNvSpPr>
          <p:nvPr>
            <p:ph type="title"/>
          </p:nvPr>
        </p:nvSpPr>
        <p:spPr>
          <a:xfrm>
            <a:off x="831850" y="2286000"/>
            <a:ext cx="10515600" cy="530352"/>
          </a:xfrm>
        </p:spPr>
        <p:txBody>
          <a:bodyPr anchor="b">
            <a:normAutofit/>
          </a:bodyPr>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AED4B8B8-EA03-6046-961E-F7E0DD0920BC}"/>
              </a:ext>
            </a:extLst>
          </p:cNvPr>
          <p:cNvSpPr>
            <a:spLocks noGrp="1"/>
          </p:cNvSpPr>
          <p:nvPr>
            <p:ph type="body" idx="1"/>
          </p:nvPr>
        </p:nvSpPr>
        <p:spPr>
          <a:xfrm>
            <a:off x="831850" y="2895600"/>
            <a:ext cx="10515600" cy="274302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7" name="Text Placeholder 5">
            <a:extLst>
              <a:ext uri="{FF2B5EF4-FFF2-40B4-BE49-F238E27FC236}">
                <a16:creationId xmlns:a16="http://schemas.microsoft.com/office/drawing/2014/main" id="{4DCEFC3A-3671-448D-A16F-EA8A24DC1902}"/>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25130264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orient="horz" pos="14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0C48-840E-5543-9CCE-8ECAEE8676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994C2F-79BD-7046-9D8B-099FAA394F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6" name="Text Placeholder 5">
            <a:extLst>
              <a:ext uri="{FF2B5EF4-FFF2-40B4-BE49-F238E27FC236}">
                <a16:creationId xmlns:a16="http://schemas.microsoft.com/office/drawing/2014/main" id="{76A2F1FD-EBF3-4917-B51A-948EFB611430}"/>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99128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838200" y="1825625"/>
            <a:ext cx="5181600" cy="4270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6172200" y="1825625"/>
            <a:ext cx="5181600" cy="4270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6" name="Text Placeholder 5">
            <a:extLst>
              <a:ext uri="{FF2B5EF4-FFF2-40B4-BE49-F238E27FC236}">
                <a16:creationId xmlns:a16="http://schemas.microsoft.com/office/drawing/2014/main" id="{BF190677-C5A3-4B69-8D2E-7D15C434A6A4}"/>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135184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5A75-5113-0442-B764-1FD593F8FE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9788" y="1828800"/>
            <a:ext cx="5157787"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D13C29-A3D5-9E4C-B068-E58B25DE406F}"/>
              </a:ext>
            </a:extLst>
          </p:cNvPr>
          <p:cNvSpPr>
            <a:spLocks noGrp="1"/>
          </p:cNvSpPr>
          <p:nvPr>
            <p:ph sz="half" idx="2"/>
          </p:nvPr>
        </p:nvSpPr>
        <p:spPr>
          <a:xfrm>
            <a:off x="839788" y="2505075"/>
            <a:ext cx="5157787" cy="359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6172200" y="1828800"/>
            <a:ext cx="5183188"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AD8FAD-63EC-D640-8732-76DCA0C4AA69}"/>
              </a:ext>
            </a:extLst>
          </p:cNvPr>
          <p:cNvSpPr>
            <a:spLocks noGrp="1"/>
          </p:cNvSpPr>
          <p:nvPr>
            <p:ph sz="quarter" idx="4"/>
          </p:nvPr>
        </p:nvSpPr>
        <p:spPr>
          <a:xfrm>
            <a:off x="6172200" y="2505075"/>
            <a:ext cx="5183188" cy="359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p:cNvSpPr>
            <a:spLocks noGrp="1"/>
          </p:cNvSpPr>
          <p:nvPr>
            <p:ph type="sldNum" sz="quarter" idx="10"/>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8" name="Text Placeholder 5">
            <a:extLst>
              <a:ext uri="{FF2B5EF4-FFF2-40B4-BE49-F238E27FC236}">
                <a16:creationId xmlns:a16="http://schemas.microsoft.com/office/drawing/2014/main" id="{784D367F-71E6-4567-8B66-4A648E729B27}"/>
              </a:ext>
            </a:extLst>
          </p:cNvPr>
          <p:cNvSpPr>
            <a:spLocks noGrp="1"/>
          </p:cNvSpPr>
          <p:nvPr>
            <p:ph type="body" sz="quarter" idx="11"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97579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5" name="Text Placeholder 5">
            <a:extLst>
              <a:ext uri="{FF2B5EF4-FFF2-40B4-BE49-F238E27FC236}">
                <a16:creationId xmlns:a16="http://schemas.microsoft.com/office/drawing/2014/main" id="{F2625190-5E23-47CE-BCDC-0B8D7BF34E24}"/>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179108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3" name="Text Placeholder 5">
            <a:extLst>
              <a:ext uri="{FF2B5EF4-FFF2-40B4-BE49-F238E27FC236}">
                <a16:creationId xmlns:a16="http://schemas.microsoft.com/office/drawing/2014/main" id="{9A6F83EA-6B43-4A3B-AA12-908D4247FFBC}"/>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185057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C907F-2036-8D4C-AF5D-1024FF3AB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592028-16F8-494D-A751-B97E949F8C07}"/>
              </a:ext>
            </a:extLst>
          </p:cNvPr>
          <p:cNvSpPr>
            <a:spLocks noGrp="1"/>
          </p:cNvSpPr>
          <p:nvPr>
            <p:ph idx="1"/>
          </p:nvPr>
        </p:nvSpPr>
        <p:spPr>
          <a:xfrm>
            <a:off x="5183188" y="987425"/>
            <a:ext cx="6172200" cy="5108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251F5B-FD30-5F48-93D0-FA6A1AD992A9}"/>
              </a:ext>
            </a:extLst>
          </p:cNvPr>
          <p:cNvSpPr>
            <a:spLocks noGrp="1"/>
          </p:cNvSpPr>
          <p:nvPr>
            <p:ph type="body" sz="half" idx="2"/>
          </p:nvPr>
        </p:nvSpPr>
        <p:spPr>
          <a:xfrm>
            <a:off x="839788" y="2057399"/>
            <a:ext cx="3932237" cy="39953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6" name="Text Placeholder 5">
            <a:extLst>
              <a:ext uri="{FF2B5EF4-FFF2-40B4-BE49-F238E27FC236}">
                <a16:creationId xmlns:a16="http://schemas.microsoft.com/office/drawing/2014/main" id="{AD2E8E99-B6CB-4457-92C1-7ECFAA3BDAA3}"/>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2510927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w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410B05-D752-3F47-B1B5-575C5AF24CBF}"/>
              </a:ext>
            </a:extLst>
          </p:cNvPr>
          <p:cNvSpPr/>
          <p:nvPr userDrawn="1"/>
        </p:nvSpPr>
        <p:spPr>
          <a:xfrm>
            <a:off x="0" y="6356350"/>
            <a:ext cx="12192000" cy="50165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Helvetica Neue" panose="02000503000000020004"/>
            </a:endParaRPr>
          </a:p>
        </p:txBody>
      </p:sp>
      <p:sp>
        <p:nvSpPr>
          <p:cNvPr id="13" name="TextBox 12">
            <a:extLst>
              <a:ext uri="{FF2B5EF4-FFF2-40B4-BE49-F238E27FC236}">
                <a16:creationId xmlns:a16="http://schemas.microsoft.com/office/drawing/2014/main" id="{B2B84B61-2F02-3844-A34E-5888A41DCCD9}"/>
              </a:ext>
            </a:extLst>
          </p:cNvPr>
          <p:cNvSpPr txBox="1"/>
          <p:nvPr userDrawn="1"/>
        </p:nvSpPr>
        <p:spPr>
          <a:xfrm>
            <a:off x="9296400" y="6475210"/>
            <a:ext cx="2743200" cy="365760"/>
          </a:xfrm>
          <a:prstGeom prst="rect">
            <a:avLst/>
          </a:prstGeom>
          <a:noFill/>
        </p:spPr>
        <p:txBody>
          <a:bodyPr wrap="square" rtlCol="0">
            <a:spAutoFit/>
          </a:bodyPr>
          <a:lstStyle/>
          <a:p>
            <a:pPr algn="r"/>
            <a:r>
              <a:rPr lang="en-US" sz="1400" b="0" i="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MECHANICAL </a:t>
            </a:r>
            <a:r>
              <a:rPr lang="en-US" sz="1400" b="1" i="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ENGINEERING</a:t>
            </a:r>
          </a:p>
        </p:txBody>
      </p:sp>
      <p:sp>
        <p:nvSpPr>
          <p:cNvPr id="2" name="Title Placeholder 1">
            <a:extLst>
              <a:ext uri="{FF2B5EF4-FFF2-40B4-BE49-F238E27FC236}">
                <a16:creationId xmlns:a16="http://schemas.microsoft.com/office/drawing/2014/main" id="{17EDA234-050C-0A40-99E6-8C1E5DDF4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6D1D55-4946-3B46-B445-FAD4D7D07D4E}"/>
              </a:ext>
            </a:extLst>
          </p:cNvPr>
          <p:cNvSpPr>
            <a:spLocks noGrp="1"/>
          </p:cNvSpPr>
          <p:nvPr>
            <p:ph type="body" idx="1"/>
          </p:nvPr>
        </p:nvSpPr>
        <p:spPr>
          <a:xfrm>
            <a:off x="838200" y="1825625"/>
            <a:ext cx="10515600" cy="42703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F9237EB8-925E-424B-9DE5-A41E10CDAFBC}"/>
              </a:ext>
            </a:extLst>
          </p:cNvPr>
          <p:cNvPicPr>
            <a:picLocks noChangeAspect="1"/>
          </p:cNvPicPr>
          <p:nvPr userDrawn="1"/>
        </p:nvPicPr>
        <p:blipFill>
          <a:blip r:embed="rId5"/>
          <a:stretch>
            <a:fillRect/>
          </a:stretch>
        </p:blipFill>
        <p:spPr>
          <a:xfrm>
            <a:off x="152400" y="6424295"/>
            <a:ext cx="3258412" cy="365760"/>
          </a:xfrm>
          <a:prstGeom prst="rect">
            <a:avLst/>
          </a:prstGeom>
        </p:spPr>
      </p:pic>
      <p:sp>
        <p:nvSpPr>
          <p:cNvPr id="4"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Tree>
    <p:extLst>
      <p:ext uri="{BB962C8B-B14F-4D97-AF65-F5344CB8AC3E}">
        <p14:creationId xmlns:p14="http://schemas.microsoft.com/office/powerpoint/2010/main" val="387016979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Lst>
  <p:hf hdr="0" dt="0"/>
  <p:txStyles>
    <p:titleStyle>
      <a:lvl1pPr algn="l" defTabSz="914400" rtl="0" eaLnBrk="1" latinLnBrk="0" hangingPunct="1">
        <a:lnSpc>
          <a:spcPct val="90000"/>
        </a:lnSpc>
        <a:spcBef>
          <a:spcPct val="0"/>
        </a:spcBef>
        <a:buNone/>
        <a:defRPr sz="4400" b="1" i="0" kern="120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410B05-D752-3F47-B1B5-575C5AF24CBF}"/>
              </a:ext>
            </a:extLst>
          </p:cNvPr>
          <p:cNvSpPr/>
          <p:nvPr userDrawn="1"/>
        </p:nvSpPr>
        <p:spPr>
          <a:xfrm>
            <a:off x="0" y="6356350"/>
            <a:ext cx="12192000" cy="50165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Helvetica Neue" panose="02000503000000020004"/>
            </a:endParaRPr>
          </a:p>
        </p:txBody>
      </p:sp>
      <p:sp>
        <p:nvSpPr>
          <p:cNvPr id="13" name="TextBox 12">
            <a:extLst>
              <a:ext uri="{FF2B5EF4-FFF2-40B4-BE49-F238E27FC236}">
                <a16:creationId xmlns:a16="http://schemas.microsoft.com/office/drawing/2014/main" id="{B2B84B61-2F02-3844-A34E-5888A41DCCD9}"/>
              </a:ext>
            </a:extLst>
          </p:cNvPr>
          <p:cNvSpPr txBox="1"/>
          <p:nvPr userDrawn="1"/>
        </p:nvSpPr>
        <p:spPr>
          <a:xfrm>
            <a:off x="9296400" y="6475210"/>
            <a:ext cx="2743200" cy="365760"/>
          </a:xfrm>
          <a:prstGeom prst="rect">
            <a:avLst/>
          </a:prstGeom>
          <a:noFill/>
        </p:spPr>
        <p:txBody>
          <a:bodyPr wrap="square" rtlCol="0">
            <a:spAutoFit/>
          </a:bodyPr>
          <a:lstStyle/>
          <a:p>
            <a:pPr algn="r"/>
            <a:r>
              <a:rPr lang="en-US" sz="1400" b="0" i="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MECHANICAL </a:t>
            </a:r>
            <a:r>
              <a:rPr lang="en-US" sz="1400" b="1" i="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ENGINEERING</a:t>
            </a:r>
          </a:p>
        </p:txBody>
      </p:sp>
      <p:sp>
        <p:nvSpPr>
          <p:cNvPr id="2" name="Title Placeholder 1">
            <a:extLst>
              <a:ext uri="{FF2B5EF4-FFF2-40B4-BE49-F238E27FC236}">
                <a16:creationId xmlns:a16="http://schemas.microsoft.com/office/drawing/2014/main" id="{17EDA234-050C-0A40-99E6-8C1E5DDF4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6D1D55-4946-3B46-B445-FAD4D7D07D4E}"/>
              </a:ext>
            </a:extLst>
          </p:cNvPr>
          <p:cNvSpPr>
            <a:spLocks noGrp="1"/>
          </p:cNvSpPr>
          <p:nvPr>
            <p:ph type="body" idx="1"/>
          </p:nvPr>
        </p:nvSpPr>
        <p:spPr>
          <a:xfrm>
            <a:off x="838200" y="1825625"/>
            <a:ext cx="10515600" cy="42703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F9237EB8-925E-424B-9DE5-A41E10CDAFBC}"/>
              </a:ext>
            </a:extLst>
          </p:cNvPr>
          <p:cNvPicPr>
            <a:picLocks noChangeAspect="1"/>
          </p:cNvPicPr>
          <p:nvPr userDrawn="1"/>
        </p:nvPicPr>
        <p:blipFill>
          <a:blip r:embed="rId22"/>
          <a:stretch>
            <a:fillRect/>
          </a:stretch>
        </p:blipFill>
        <p:spPr>
          <a:xfrm>
            <a:off x="152400" y="6424295"/>
            <a:ext cx="3258412" cy="365760"/>
          </a:xfrm>
          <a:prstGeom prst="rect">
            <a:avLst/>
          </a:prstGeom>
        </p:spPr>
      </p:pic>
      <p:sp>
        <p:nvSpPr>
          <p:cNvPr id="4"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Tree>
    <p:extLst>
      <p:ext uri="{BB962C8B-B14F-4D97-AF65-F5344CB8AC3E}">
        <p14:creationId xmlns:p14="http://schemas.microsoft.com/office/powerpoint/2010/main" val="1456441352"/>
      </p:ext>
    </p:extLst>
  </p:cSld>
  <p:clrMap bg1="lt1" tx1="dk1" bg2="lt2" tx2="dk2" accent1="accent1" accent2="accent2" accent3="accent3" accent4="accent4" accent5="accent5" accent6="accent6" hlink="hlink" folHlink="folHlink"/>
  <p:sldLayoutIdLst>
    <p:sldLayoutId id="2147483650" r:id="rId1"/>
    <p:sldLayoutId id="2147483677" r:id="rId2"/>
    <p:sldLayoutId id="2147483679" r:id="rId3"/>
    <p:sldLayoutId id="2147483686" r:id="rId4"/>
    <p:sldLayoutId id="2147483689" r:id="rId5"/>
    <p:sldLayoutId id="2147483690" r:id="rId6"/>
    <p:sldLayoutId id="2147483691" r:id="rId7"/>
    <p:sldLayoutId id="2147483692" r:id="rId8"/>
    <p:sldLayoutId id="2147483693" r:id="rId9"/>
    <p:sldLayoutId id="2147483676" r:id="rId10"/>
    <p:sldLayoutId id="2147483678" r:id="rId11"/>
    <p:sldLayoutId id="2147483680" r:id="rId12"/>
    <p:sldLayoutId id="2147483681" r:id="rId13"/>
    <p:sldLayoutId id="2147483682" r:id="rId14"/>
    <p:sldLayoutId id="2147483683" r:id="rId15"/>
    <p:sldLayoutId id="2147483684" r:id="rId16"/>
    <p:sldLayoutId id="2147483685" r:id="rId17"/>
    <p:sldLayoutId id="2147483688" r:id="rId18"/>
    <p:sldLayoutId id="2147483665" r:id="rId19"/>
    <p:sldLayoutId id="2147483694" r:id="rId20"/>
  </p:sldLayoutIdLst>
  <p:hf hdr="0" dt="0"/>
  <p:txStyles>
    <p:titleStyle>
      <a:lvl1pPr algn="l" defTabSz="914400" rtl="0" eaLnBrk="1" latinLnBrk="0" hangingPunct="1">
        <a:lnSpc>
          <a:spcPct val="90000"/>
        </a:lnSpc>
        <a:spcBef>
          <a:spcPct val="0"/>
        </a:spcBef>
        <a:buNone/>
        <a:defRPr sz="4400" b="1" i="0" kern="120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4.sv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9.sv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6" descr="A picture containing building, indoor, wall&#10;&#10;Description generated with high confidence">
            <a:extLst>
              <a:ext uri="{FF2B5EF4-FFF2-40B4-BE49-F238E27FC236}">
                <a16:creationId xmlns:a16="http://schemas.microsoft.com/office/drawing/2014/main" id="{AEC9AA3D-F112-494A-9418-16AE464319D3}"/>
              </a:ext>
            </a:extLst>
          </p:cNvPr>
          <p:cNvPicPr>
            <a:picLocks noChangeAspect="1"/>
          </p:cNvPicPr>
          <p:nvPr/>
        </p:nvPicPr>
        <p:blipFill>
          <a:blip r:embed="rId3"/>
          <a:stretch>
            <a:fillRect/>
          </a:stretch>
        </p:blipFill>
        <p:spPr>
          <a:xfrm>
            <a:off x="4549" y="-58003"/>
            <a:ext cx="12182901" cy="6416722"/>
          </a:xfrm>
          <a:prstGeom prst="rect">
            <a:avLst/>
          </a:prstGeom>
        </p:spPr>
      </p:pic>
      <p:sp>
        <p:nvSpPr>
          <p:cNvPr id="2" name="Title 1">
            <a:extLst>
              <a:ext uri="{FF2B5EF4-FFF2-40B4-BE49-F238E27FC236}">
                <a16:creationId xmlns:a16="http://schemas.microsoft.com/office/drawing/2014/main" id="{6E24285E-2483-0844-8A1C-61AC9A992CC2}"/>
              </a:ext>
            </a:extLst>
          </p:cNvPr>
          <p:cNvSpPr>
            <a:spLocks noGrp="1"/>
          </p:cNvSpPr>
          <p:nvPr>
            <p:ph type="ctrTitle"/>
          </p:nvPr>
        </p:nvSpPr>
        <p:spPr>
          <a:xfrm>
            <a:off x="1524000" y="423625"/>
            <a:ext cx="9144000" cy="3005375"/>
          </a:xfrm>
        </p:spPr>
        <p:txBody>
          <a:bodyPr>
            <a:normAutofit/>
          </a:bodyPr>
          <a:lstStyle/>
          <a:p>
            <a:r>
              <a:rPr lang="en-US" dirty="0"/>
              <a:t> </a:t>
            </a:r>
            <a:r>
              <a:rPr lang="en-US" sz="6700" dirty="0"/>
              <a:t>Team 505: SAE Hybrid Vehicle Battery Box and BMS</a:t>
            </a:r>
          </a:p>
        </p:txBody>
      </p:sp>
      <p:sp>
        <p:nvSpPr>
          <p:cNvPr id="3" name="Subtitle 2">
            <a:extLst>
              <a:ext uri="{FF2B5EF4-FFF2-40B4-BE49-F238E27FC236}">
                <a16:creationId xmlns:a16="http://schemas.microsoft.com/office/drawing/2014/main" id="{63B29CE0-5CD8-684A-95E3-5D61A31D4B76}"/>
              </a:ext>
            </a:extLst>
          </p:cNvPr>
          <p:cNvSpPr>
            <a:spLocks noGrp="1"/>
          </p:cNvSpPr>
          <p:nvPr>
            <p:ph type="subTitle" idx="1"/>
          </p:nvPr>
        </p:nvSpPr>
        <p:spPr>
          <a:xfrm>
            <a:off x="1524000" y="4934982"/>
            <a:ext cx="9144000" cy="1147119"/>
          </a:xfrm>
        </p:spPr>
        <p:txBody>
          <a:bodyPr vert="horz" lIns="91440" tIns="45720" rIns="91440" bIns="45720" rtlCol="0" anchor="t">
            <a:normAutofit/>
          </a:bodyPr>
          <a:lstStyle/>
          <a:p>
            <a:r>
              <a:rPr lang="en-US" dirty="0"/>
              <a:t>18-Jan-19</a:t>
            </a:r>
          </a:p>
        </p:txBody>
      </p:sp>
      <p:pic>
        <p:nvPicPr>
          <p:cNvPr id="5" name="Picture 5" descr="A picture containing road, outdoor, grass, riding&#10;&#10;Description generated with very high confidence">
            <a:extLst>
              <a:ext uri="{FF2B5EF4-FFF2-40B4-BE49-F238E27FC236}">
                <a16:creationId xmlns:a16="http://schemas.microsoft.com/office/drawing/2014/main" id="{352908B8-06FF-413A-B644-BF6EC367F092}"/>
              </a:ext>
            </a:extLst>
          </p:cNvPr>
          <p:cNvPicPr>
            <a:picLocks noChangeAspect="1"/>
          </p:cNvPicPr>
          <p:nvPr/>
        </p:nvPicPr>
        <p:blipFill rotWithShape="1">
          <a:blip r:embed="rId4"/>
          <a:srcRect t="17714" b="-775"/>
          <a:stretch/>
        </p:blipFill>
        <p:spPr>
          <a:xfrm>
            <a:off x="548173" y="4423824"/>
            <a:ext cx="3810000" cy="1645592"/>
          </a:xfrm>
          <a:prstGeom prst="rect">
            <a:avLst/>
          </a:prstGeom>
        </p:spPr>
      </p:pic>
    </p:spTree>
    <p:extLst>
      <p:ext uri="{BB962C8B-B14F-4D97-AF65-F5344CB8AC3E}">
        <p14:creationId xmlns:p14="http://schemas.microsoft.com/office/powerpoint/2010/main" val="395650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04FC-16EE-420D-A953-27F3F7357807}"/>
              </a:ext>
            </a:extLst>
          </p:cNvPr>
          <p:cNvSpPr>
            <a:spLocks noGrp="1"/>
          </p:cNvSpPr>
          <p:nvPr>
            <p:ph type="title"/>
          </p:nvPr>
        </p:nvSpPr>
        <p:spPr/>
        <p:txBody>
          <a:bodyPr/>
          <a:lstStyle/>
          <a:p>
            <a:r>
              <a:rPr lang="en-US"/>
              <a:t>Morphological Chart</a:t>
            </a:r>
          </a:p>
        </p:txBody>
      </p:sp>
      <p:graphicFrame>
        <p:nvGraphicFramePr>
          <p:cNvPr id="8" name="Content Placeholder 7">
            <a:extLst>
              <a:ext uri="{FF2B5EF4-FFF2-40B4-BE49-F238E27FC236}">
                <a16:creationId xmlns:a16="http://schemas.microsoft.com/office/drawing/2014/main" id="{5EEB11E1-31AF-4539-B9F0-BD32D9CB695E}"/>
              </a:ext>
            </a:extLst>
          </p:cNvPr>
          <p:cNvGraphicFramePr>
            <a:graphicFrameLocks noGrp="1"/>
          </p:cNvGraphicFramePr>
          <p:nvPr>
            <p:ph idx="1"/>
            <p:extLst>
              <p:ext uri="{D42A27DB-BD31-4B8C-83A1-F6EECF244321}">
                <p14:modId xmlns:p14="http://schemas.microsoft.com/office/powerpoint/2010/main" val="623135589"/>
              </p:ext>
            </p:extLst>
          </p:nvPr>
        </p:nvGraphicFramePr>
        <p:xfrm>
          <a:off x="500586" y="1466191"/>
          <a:ext cx="11203890" cy="4303700"/>
        </p:xfrm>
        <a:graphic>
          <a:graphicData uri="http://schemas.openxmlformats.org/drawingml/2006/table">
            <a:tbl>
              <a:tblPr firstRow="1" bandRow="1">
                <a:tableStyleId>{073A0DAA-6AF3-43AB-8588-CEC1D06C72B9}</a:tableStyleId>
              </a:tblPr>
              <a:tblGrid>
                <a:gridCol w="2240778">
                  <a:extLst>
                    <a:ext uri="{9D8B030D-6E8A-4147-A177-3AD203B41FA5}">
                      <a16:colId xmlns:a16="http://schemas.microsoft.com/office/drawing/2014/main" val="696465665"/>
                    </a:ext>
                  </a:extLst>
                </a:gridCol>
                <a:gridCol w="2240778">
                  <a:extLst>
                    <a:ext uri="{9D8B030D-6E8A-4147-A177-3AD203B41FA5}">
                      <a16:colId xmlns:a16="http://schemas.microsoft.com/office/drawing/2014/main" val="3521316853"/>
                    </a:ext>
                  </a:extLst>
                </a:gridCol>
                <a:gridCol w="2240778">
                  <a:extLst>
                    <a:ext uri="{9D8B030D-6E8A-4147-A177-3AD203B41FA5}">
                      <a16:colId xmlns:a16="http://schemas.microsoft.com/office/drawing/2014/main" val="2079922367"/>
                    </a:ext>
                  </a:extLst>
                </a:gridCol>
                <a:gridCol w="2240778">
                  <a:extLst>
                    <a:ext uri="{9D8B030D-6E8A-4147-A177-3AD203B41FA5}">
                      <a16:colId xmlns:a16="http://schemas.microsoft.com/office/drawing/2014/main" val="849101655"/>
                    </a:ext>
                  </a:extLst>
                </a:gridCol>
                <a:gridCol w="2240778">
                  <a:extLst>
                    <a:ext uri="{9D8B030D-6E8A-4147-A177-3AD203B41FA5}">
                      <a16:colId xmlns:a16="http://schemas.microsoft.com/office/drawing/2014/main" val="3802621999"/>
                    </a:ext>
                  </a:extLst>
                </a:gridCol>
              </a:tblGrid>
              <a:tr h="312662">
                <a:tc>
                  <a:txBody>
                    <a:bodyPr/>
                    <a:lstStyle/>
                    <a:p>
                      <a:pPr indent="0" algn="ctr" fontAlgn="base"/>
                      <a:r>
                        <a:rPr lang="en-US">
                          <a:effectLst/>
                        </a:rPr>
                        <a:t>Function</a:t>
                      </a:r>
                    </a:p>
                  </a:txBody>
                  <a:tcPr marL="68580" marR="68580" marT="0" marB="0"/>
                </a:tc>
                <a:tc>
                  <a:txBody>
                    <a:bodyPr/>
                    <a:lstStyle/>
                    <a:p>
                      <a:pPr indent="0" algn="ctr" fontAlgn="base"/>
                      <a:r>
                        <a:rPr lang="en-US">
                          <a:effectLst/>
                        </a:rPr>
                        <a:t>Option 1</a:t>
                      </a:r>
                    </a:p>
                  </a:txBody>
                  <a:tcPr marL="68580" marR="68580" marT="0" marB="0"/>
                </a:tc>
                <a:tc>
                  <a:txBody>
                    <a:bodyPr/>
                    <a:lstStyle/>
                    <a:p>
                      <a:pPr indent="0" algn="ctr" fontAlgn="base"/>
                      <a:r>
                        <a:rPr lang="en-US">
                          <a:effectLst/>
                        </a:rPr>
                        <a:t>Option 2</a:t>
                      </a:r>
                    </a:p>
                  </a:txBody>
                  <a:tcPr marL="68580" marR="68580" marT="0" marB="0"/>
                </a:tc>
                <a:tc>
                  <a:txBody>
                    <a:bodyPr/>
                    <a:lstStyle/>
                    <a:p>
                      <a:pPr indent="0" algn="ctr" fontAlgn="base"/>
                      <a:r>
                        <a:rPr lang="en-US">
                          <a:effectLst/>
                        </a:rPr>
                        <a:t>Option 3</a:t>
                      </a:r>
                    </a:p>
                  </a:txBody>
                  <a:tcPr marL="68580" marR="68580" marT="0" marB="0"/>
                </a:tc>
                <a:tc>
                  <a:txBody>
                    <a:bodyPr/>
                    <a:lstStyle/>
                    <a:p>
                      <a:pPr indent="0" algn="ctr" fontAlgn="base"/>
                      <a:r>
                        <a:rPr lang="en-US">
                          <a:effectLst/>
                        </a:rPr>
                        <a:t>Option 4</a:t>
                      </a:r>
                    </a:p>
                  </a:txBody>
                  <a:tcPr marL="68580" marR="68580" marT="0" marB="0"/>
                </a:tc>
                <a:extLst>
                  <a:ext uri="{0D108BD9-81ED-4DB2-BD59-A6C34878D82A}">
                    <a16:rowId xmlns:a16="http://schemas.microsoft.com/office/drawing/2014/main" val="2499454030"/>
                  </a:ext>
                </a:extLst>
              </a:tr>
              <a:tr h="312662">
                <a:tc>
                  <a:txBody>
                    <a:bodyPr/>
                    <a:lstStyle/>
                    <a:p>
                      <a:pPr indent="0" algn="ctr" fontAlgn="base"/>
                      <a:r>
                        <a:rPr lang="en-US">
                          <a:effectLst/>
                        </a:rPr>
                        <a:t>Box Shape</a:t>
                      </a:r>
                    </a:p>
                  </a:txBody>
                  <a:tcPr marL="68580" marR="68580" marT="0" marB="0"/>
                </a:tc>
                <a:tc>
                  <a:txBody>
                    <a:bodyPr/>
                    <a:lstStyle/>
                    <a:p>
                      <a:pPr indent="0" algn="ctr" fontAlgn="base"/>
                      <a:r>
                        <a:rPr lang="en-US">
                          <a:effectLst/>
                        </a:rPr>
                        <a:t>Cube</a:t>
                      </a:r>
                    </a:p>
                  </a:txBody>
                  <a:tcPr marL="68580" marR="68580" marT="0" marB="0"/>
                </a:tc>
                <a:tc>
                  <a:txBody>
                    <a:bodyPr/>
                    <a:lstStyle/>
                    <a:p>
                      <a:pPr indent="0" algn="ctr" fontAlgn="base"/>
                      <a:r>
                        <a:rPr lang="en-US">
                          <a:effectLst/>
                        </a:rPr>
                        <a:t>Rectangle</a:t>
                      </a:r>
                    </a:p>
                  </a:txBody>
                  <a:tcPr marL="68580" marR="68580" marT="0" marB="0"/>
                </a:tc>
                <a:tc>
                  <a:txBody>
                    <a:bodyPr/>
                    <a:lstStyle/>
                    <a:p>
                      <a:pPr indent="0" algn="ctr" fontAlgn="base"/>
                      <a:r>
                        <a:rPr lang="en-US">
                          <a:effectLst/>
                        </a:rPr>
                        <a:t>Cross</a:t>
                      </a:r>
                    </a:p>
                  </a:txBody>
                  <a:tcPr marL="68580" marR="68580" marT="0" marB="0"/>
                </a:tc>
                <a:tc>
                  <a:txBody>
                    <a:bodyPr/>
                    <a:lstStyle/>
                    <a:p>
                      <a:pPr indent="0" algn="ctr" fontAlgn="base"/>
                      <a:r>
                        <a:rPr lang="en-US">
                          <a:effectLst/>
                        </a:rPr>
                        <a:t>T-Shape</a:t>
                      </a:r>
                    </a:p>
                  </a:txBody>
                  <a:tcPr marL="68580" marR="68580" marT="0" marB="0"/>
                </a:tc>
                <a:extLst>
                  <a:ext uri="{0D108BD9-81ED-4DB2-BD59-A6C34878D82A}">
                    <a16:rowId xmlns:a16="http://schemas.microsoft.com/office/drawing/2014/main" val="328993681"/>
                  </a:ext>
                </a:extLst>
              </a:tr>
              <a:tr h="606932">
                <a:tc>
                  <a:txBody>
                    <a:bodyPr/>
                    <a:lstStyle/>
                    <a:p>
                      <a:pPr indent="0" algn="ctr" fontAlgn="base"/>
                      <a:r>
                        <a:rPr lang="en-US">
                          <a:effectLst/>
                        </a:rPr>
                        <a:t>Box Cooling</a:t>
                      </a:r>
                    </a:p>
                  </a:txBody>
                  <a:tcPr marL="68580" marR="68580" marT="0" marB="0"/>
                </a:tc>
                <a:tc>
                  <a:txBody>
                    <a:bodyPr/>
                    <a:lstStyle/>
                    <a:p>
                      <a:pPr indent="0" algn="ctr" fontAlgn="base"/>
                      <a:r>
                        <a:rPr lang="en-US">
                          <a:effectLst/>
                        </a:rPr>
                        <a:t>Liquid cooling</a:t>
                      </a:r>
                    </a:p>
                  </a:txBody>
                  <a:tcPr marL="68580" marR="68580" marT="0" marB="0"/>
                </a:tc>
                <a:tc>
                  <a:txBody>
                    <a:bodyPr/>
                    <a:lstStyle/>
                    <a:p>
                      <a:pPr indent="0" algn="ctr" fontAlgn="base"/>
                      <a:r>
                        <a:rPr lang="en-US">
                          <a:effectLst/>
                        </a:rPr>
                        <a:t>Air cooling (ventilation)</a:t>
                      </a:r>
                    </a:p>
                  </a:txBody>
                  <a:tcPr marL="68580" marR="68580" marT="0" marB="0"/>
                </a:tc>
                <a:tc>
                  <a:txBody>
                    <a:bodyPr/>
                    <a:lstStyle/>
                    <a:p>
                      <a:pPr indent="0" algn="ctr" fontAlgn="base"/>
                      <a:r>
                        <a:rPr lang="en-US">
                          <a:effectLst/>
                        </a:rPr>
                        <a:t>Fans</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3719951010"/>
                  </a:ext>
                </a:extLst>
              </a:tr>
              <a:tr h="312662">
                <a:tc>
                  <a:txBody>
                    <a:bodyPr/>
                    <a:lstStyle/>
                    <a:p>
                      <a:pPr indent="0" algn="ctr" fontAlgn="base"/>
                      <a:r>
                        <a:rPr lang="en-US">
                          <a:effectLst/>
                        </a:rPr>
                        <a:t>Box Waterproofing</a:t>
                      </a:r>
                    </a:p>
                  </a:txBody>
                  <a:tcPr marL="68580" marR="68580" marT="0" marB="0"/>
                </a:tc>
                <a:tc>
                  <a:txBody>
                    <a:bodyPr/>
                    <a:lstStyle/>
                    <a:p>
                      <a:pPr indent="0" algn="ctr" fontAlgn="base"/>
                      <a:r>
                        <a:rPr lang="en-US">
                          <a:effectLst/>
                        </a:rPr>
                        <a:t>Rubber seals</a:t>
                      </a:r>
                    </a:p>
                  </a:txBody>
                  <a:tcPr marL="68580" marR="68580" marT="0" marB="0"/>
                </a:tc>
                <a:tc>
                  <a:txBody>
                    <a:bodyPr/>
                    <a:lstStyle/>
                    <a:p>
                      <a:pPr indent="0" algn="ctr" fontAlgn="base"/>
                      <a:r>
                        <a:rPr lang="en-US">
                          <a:effectLst/>
                        </a:rPr>
                        <a:t>Water diversion</a:t>
                      </a:r>
                    </a:p>
                  </a:txBody>
                  <a:tcPr marL="68580" marR="68580" marT="0" marB="0"/>
                </a:tc>
                <a:tc>
                  <a:txBody>
                    <a:bodyPr/>
                    <a:lstStyle/>
                    <a:p>
                      <a:pPr indent="0" algn="ctr" fontAlgn="base"/>
                      <a:r>
                        <a:rPr lang="en-US">
                          <a:effectLst/>
                        </a:rPr>
                        <a:t>Silicon Sealant</a:t>
                      </a:r>
                    </a:p>
                  </a:txBody>
                  <a:tcPr marL="68580" marR="68580" marT="0" marB="0"/>
                </a:tc>
                <a:tc>
                  <a:txBody>
                    <a:bodyPr/>
                    <a:lstStyle/>
                    <a:p>
                      <a:pPr indent="0" algn="ctr" fontAlgn="base"/>
                      <a:r>
                        <a:rPr lang="en-US">
                          <a:effectLst/>
                        </a:rPr>
                        <a:t>Vacuum Sealed</a:t>
                      </a:r>
                    </a:p>
                  </a:txBody>
                  <a:tcPr marL="68580" marR="68580" marT="0" marB="0"/>
                </a:tc>
                <a:extLst>
                  <a:ext uri="{0D108BD9-81ED-4DB2-BD59-A6C34878D82A}">
                    <a16:rowId xmlns:a16="http://schemas.microsoft.com/office/drawing/2014/main" val="3936349214"/>
                  </a:ext>
                </a:extLst>
              </a:tr>
              <a:tr h="606932">
                <a:tc>
                  <a:txBody>
                    <a:bodyPr/>
                    <a:lstStyle/>
                    <a:p>
                      <a:pPr indent="0" algn="ctr" fontAlgn="base"/>
                      <a:r>
                        <a:rPr lang="en-US">
                          <a:effectLst/>
                        </a:rPr>
                        <a:t>Box Mounting</a:t>
                      </a:r>
                    </a:p>
                  </a:txBody>
                  <a:tcPr marL="68580" marR="68580" marT="0" marB="0"/>
                </a:tc>
                <a:tc>
                  <a:txBody>
                    <a:bodyPr/>
                    <a:lstStyle/>
                    <a:p>
                      <a:pPr indent="0" algn="ctr" fontAlgn="base"/>
                      <a:r>
                        <a:rPr lang="en-US">
                          <a:effectLst/>
                        </a:rPr>
                        <a:t>Integrated into chassis</a:t>
                      </a:r>
                    </a:p>
                  </a:txBody>
                  <a:tcPr marL="68580" marR="68580" marT="0" marB="0"/>
                </a:tc>
                <a:tc>
                  <a:txBody>
                    <a:bodyPr/>
                    <a:lstStyle/>
                    <a:p>
                      <a:pPr indent="0" algn="ctr" fontAlgn="base"/>
                      <a:r>
                        <a:rPr lang="en-US">
                          <a:effectLst/>
                        </a:rPr>
                        <a:t>Bolted into chassis</a:t>
                      </a:r>
                    </a:p>
                  </a:txBody>
                  <a:tcPr marL="68580" marR="68580" marT="0" marB="0"/>
                </a:tc>
                <a:tc>
                  <a:txBody>
                    <a:bodyPr/>
                    <a:lstStyle/>
                    <a:p>
                      <a:endParaRPr lang="en-US">
                        <a:effectLst/>
                      </a:endParaRP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4036178877"/>
                  </a:ext>
                </a:extLst>
              </a:tr>
              <a:tr h="606932">
                <a:tc>
                  <a:txBody>
                    <a:bodyPr/>
                    <a:lstStyle/>
                    <a:p>
                      <a:pPr indent="0" algn="ctr" fontAlgn="base"/>
                      <a:r>
                        <a:rPr lang="en-US">
                          <a:effectLst/>
                        </a:rPr>
                        <a:t>Energy Storage Device</a:t>
                      </a:r>
                    </a:p>
                  </a:txBody>
                  <a:tcPr marL="68580" marR="68580" marT="0" marB="0"/>
                </a:tc>
                <a:tc>
                  <a:txBody>
                    <a:bodyPr/>
                    <a:lstStyle/>
                    <a:p>
                      <a:pPr indent="0" algn="ctr" fontAlgn="base"/>
                      <a:r>
                        <a:rPr lang="en-US">
                          <a:effectLst/>
                        </a:rPr>
                        <a:t>Individual </a:t>
                      </a:r>
                      <a:r>
                        <a:rPr lang="en-US" err="1"/>
                        <a:t>ioncells</a:t>
                      </a:r>
                      <a:endParaRPr lang="en-US" err="1">
                        <a:effectLst/>
                      </a:endParaRPr>
                    </a:p>
                  </a:txBody>
                  <a:tcPr marL="68580" marR="68580" marT="0" marB="0"/>
                </a:tc>
                <a:tc>
                  <a:txBody>
                    <a:bodyPr/>
                    <a:lstStyle/>
                    <a:p>
                      <a:pPr indent="0" algn="ctr" fontAlgn="base"/>
                      <a:r>
                        <a:rPr lang="en-US">
                          <a:effectLst/>
                        </a:rPr>
                        <a:t>Purchase off shelf</a:t>
                      </a:r>
                    </a:p>
                  </a:txBody>
                  <a:tcPr marL="68580" marR="68580" marT="0" marB="0"/>
                </a:tc>
                <a:tc>
                  <a:txBody>
                    <a:bodyPr/>
                    <a:lstStyle/>
                    <a:p>
                      <a:pPr indent="0" algn="ctr" fontAlgn="base"/>
                      <a:r>
                        <a:rPr lang="en-US">
                          <a:effectLst/>
                        </a:rPr>
                        <a:t>Capacitor</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6190274"/>
                  </a:ext>
                </a:extLst>
              </a:tr>
              <a:tr h="606932">
                <a:tc>
                  <a:txBody>
                    <a:bodyPr/>
                    <a:lstStyle/>
                    <a:p>
                      <a:pPr indent="0" algn="ctr" fontAlgn="base"/>
                      <a:r>
                        <a:rPr lang="en-US">
                          <a:effectLst/>
                        </a:rPr>
                        <a:t>Energy Storage Device Wiring</a:t>
                      </a:r>
                    </a:p>
                  </a:txBody>
                  <a:tcPr marL="68580" marR="68580" marT="0" marB="0"/>
                </a:tc>
                <a:tc>
                  <a:txBody>
                    <a:bodyPr/>
                    <a:lstStyle/>
                    <a:p>
                      <a:pPr indent="0" algn="ctr" fontAlgn="base"/>
                      <a:r>
                        <a:rPr lang="en-US">
                          <a:effectLst/>
                        </a:rPr>
                        <a:t>Series</a:t>
                      </a:r>
                    </a:p>
                  </a:txBody>
                  <a:tcPr marL="68580" marR="68580" marT="0" marB="0"/>
                </a:tc>
                <a:tc>
                  <a:txBody>
                    <a:bodyPr/>
                    <a:lstStyle/>
                    <a:p>
                      <a:pPr indent="0" algn="ctr" fontAlgn="base"/>
                      <a:r>
                        <a:rPr lang="en-US">
                          <a:effectLst/>
                        </a:rPr>
                        <a:t>Parallel</a:t>
                      </a:r>
                    </a:p>
                  </a:txBody>
                  <a:tcPr marL="68580" marR="68580" marT="0" marB="0"/>
                </a:tc>
                <a:tc>
                  <a:txBody>
                    <a:bodyPr/>
                    <a:lstStyle/>
                    <a:p>
                      <a:pPr indent="0" algn="ctr" fontAlgn="base"/>
                      <a:r>
                        <a:rPr lang="en-US">
                          <a:effectLst/>
                        </a:rPr>
                        <a:t>Both series and parallel</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069770057"/>
                  </a:ext>
                </a:extLst>
              </a:tr>
              <a:tr h="312662">
                <a:tc>
                  <a:txBody>
                    <a:bodyPr/>
                    <a:lstStyle/>
                    <a:p>
                      <a:pPr indent="0" algn="ctr" fontAlgn="base"/>
                      <a:r>
                        <a:rPr lang="en-US">
                          <a:effectLst/>
                        </a:rPr>
                        <a:t>BMS Measurements</a:t>
                      </a:r>
                    </a:p>
                  </a:txBody>
                  <a:tcPr marL="68580" marR="68580" marT="0" marB="0"/>
                </a:tc>
                <a:tc>
                  <a:txBody>
                    <a:bodyPr/>
                    <a:lstStyle/>
                    <a:p>
                      <a:pPr indent="0" algn="ctr" fontAlgn="base"/>
                      <a:r>
                        <a:rPr lang="en-US">
                          <a:effectLst/>
                        </a:rPr>
                        <a:t>Current</a:t>
                      </a:r>
                    </a:p>
                  </a:txBody>
                  <a:tcPr marL="68580" marR="68580" marT="0" marB="0"/>
                </a:tc>
                <a:tc>
                  <a:txBody>
                    <a:bodyPr/>
                    <a:lstStyle/>
                    <a:p>
                      <a:pPr indent="0" algn="ctr" fontAlgn="base"/>
                      <a:r>
                        <a:rPr lang="en-US">
                          <a:effectLst/>
                        </a:rPr>
                        <a:t>Voltage</a:t>
                      </a:r>
                    </a:p>
                  </a:txBody>
                  <a:tcPr marL="68580" marR="68580" marT="0" marB="0"/>
                </a:tc>
                <a:tc>
                  <a:txBody>
                    <a:bodyPr/>
                    <a:lstStyle/>
                    <a:p>
                      <a:pPr indent="0" algn="ctr" fontAlgn="base"/>
                      <a:r>
                        <a:rPr lang="en-US">
                          <a:effectLst/>
                        </a:rPr>
                        <a:t>Temperature</a:t>
                      </a:r>
                    </a:p>
                  </a:txBody>
                  <a:tcPr marL="68580" marR="68580" marT="0" marB="0"/>
                </a:tc>
                <a:tc>
                  <a:txBody>
                    <a:bodyPr/>
                    <a:lstStyle/>
                    <a:p>
                      <a:pPr indent="0" algn="ctr" fontAlgn="base"/>
                      <a:r>
                        <a:rPr lang="en-US">
                          <a:effectLst/>
                        </a:rPr>
                        <a:t>All measurements</a:t>
                      </a:r>
                    </a:p>
                  </a:txBody>
                  <a:tcPr marL="68580" marR="68580" marT="0" marB="0"/>
                </a:tc>
                <a:extLst>
                  <a:ext uri="{0D108BD9-81ED-4DB2-BD59-A6C34878D82A}">
                    <a16:rowId xmlns:a16="http://schemas.microsoft.com/office/drawing/2014/main" val="3656789486"/>
                  </a:ext>
                </a:extLst>
              </a:tr>
              <a:tr h="312662">
                <a:tc>
                  <a:txBody>
                    <a:bodyPr/>
                    <a:lstStyle/>
                    <a:p>
                      <a:pPr indent="0" algn="ctr" fontAlgn="base"/>
                      <a:r>
                        <a:rPr lang="en-US">
                          <a:effectLst/>
                        </a:rPr>
                        <a:t>Current Type</a:t>
                      </a:r>
                    </a:p>
                  </a:txBody>
                  <a:tcPr marL="68580" marR="68580" marT="0" marB="0"/>
                </a:tc>
                <a:tc>
                  <a:txBody>
                    <a:bodyPr/>
                    <a:lstStyle/>
                    <a:p>
                      <a:pPr indent="0" algn="ctr" fontAlgn="base"/>
                      <a:r>
                        <a:rPr lang="en-US">
                          <a:effectLst/>
                        </a:rPr>
                        <a:t>AC</a:t>
                      </a:r>
                    </a:p>
                  </a:txBody>
                  <a:tcPr marL="68580" marR="68580" marT="0" marB="0"/>
                </a:tc>
                <a:tc>
                  <a:txBody>
                    <a:bodyPr/>
                    <a:lstStyle/>
                    <a:p>
                      <a:pPr indent="0" algn="ctr" fontAlgn="base"/>
                      <a:r>
                        <a:rPr lang="en-US">
                          <a:effectLst/>
                        </a:rPr>
                        <a:t>DC</a:t>
                      </a:r>
                    </a:p>
                  </a:txBody>
                  <a:tcPr marL="68580" marR="68580" marT="0" marB="0"/>
                </a:tc>
                <a:tc>
                  <a:txBody>
                    <a:bodyPr/>
                    <a:lstStyle/>
                    <a:p>
                      <a:endParaRPr lang="en-US">
                        <a:effectLst/>
                      </a:endParaRP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1251468349"/>
                  </a:ext>
                </a:extLst>
              </a:tr>
              <a:tr h="312662">
                <a:tc>
                  <a:txBody>
                    <a:bodyPr/>
                    <a:lstStyle/>
                    <a:p>
                      <a:pPr indent="0" algn="ctr" fontAlgn="base"/>
                      <a:r>
                        <a:rPr lang="en-US">
                          <a:effectLst/>
                        </a:rPr>
                        <a:t>Charging Device</a:t>
                      </a:r>
                    </a:p>
                  </a:txBody>
                  <a:tcPr marL="68580" marR="68580" marT="0" marB="0"/>
                </a:tc>
                <a:tc>
                  <a:txBody>
                    <a:bodyPr/>
                    <a:lstStyle/>
                    <a:p>
                      <a:pPr indent="0" algn="ctr" fontAlgn="base"/>
                      <a:r>
                        <a:rPr lang="en-US">
                          <a:effectLst/>
                        </a:rPr>
                        <a:t>Wall power</a:t>
                      </a:r>
                    </a:p>
                  </a:txBody>
                  <a:tcPr marL="68580" marR="68580" marT="0" marB="0"/>
                </a:tc>
                <a:tc>
                  <a:txBody>
                    <a:bodyPr/>
                    <a:lstStyle/>
                    <a:p>
                      <a:pPr indent="0" algn="ctr" fontAlgn="base"/>
                      <a:r>
                        <a:rPr lang="en-US">
                          <a:effectLst/>
                        </a:rPr>
                        <a:t>Solar</a:t>
                      </a:r>
                    </a:p>
                  </a:txBody>
                  <a:tcPr marL="68580" marR="68580" marT="0" marB="0"/>
                </a:tc>
                <a:tc>
                  <a:txBody>
                    <a:bodyPr/>
                    <a:lstStyle/>
                    <a:p>
                      <a:pPr indent="0" algn="ctr" fontAlgn="base"/>
                      <a:r>
                        <a:rPr lang="en-US">
                          <a:effectLst/>
                        </a:rPr>
                        <a:t>Regeneration</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943816560"/>
                  </a:ext>
                </a:extLst>
              </a:tr>
            </a:tbl>
          </a:graphicData>
        </a:graphic>
      </p:graphicFrame>
      <p:sp>
        <p:nvSpPr>
          <p:cNvPr id="5" name="Slide Number Placeholder 4">
            <a:extLst>
              <a:ext uri="{FF2B5EF4-FFF2-40B4-BE49-F238E27FC236}">
                <a16:creationId xmlns:a16="http://schemas.microsoft.com/office/drawing/2014/main" id="{429F7736-7E22-46CA-BC5B-5A3D4DE72AB3}"/>
              </a:ext>
            </a:extLst>
          </p:cNvPr>
          <p:cNvSpPr>
            <a:spLocks noGrp="1"/>
          </p:cNvSpPr>
          <p:nvPr>
            <p:ph type="sldNum" sz="quarter" idx="4"/>
          </p:nvPr>
        </p:nvSpPr>
        <p:spPr/>
        <p:txBody>
          <a:bodyPr/>
          <a:lstStyle/>
          <a:p>
            <a:fld id="{1D4DB10E-F3E0-46B7-A627-DDAED89BC122}" type="slidenum">
              <a:rPr lang="en-US" smtClean="0"/>
              <a:pPr/>
              <a:t>10</a:t>
            </a:fld>
            <a:endParaRPr lang="en-US"/>
          </a:p>
        </p:txBody>
      </p:sp>
      <p:sp>
        <p:nvSpPr>
          <p:cNvPr id="6" name="Text Placeholder 5">
            <a:extLst>
              <a:ext uri="{FF2B5EF4-FFF2-40B4-BE49-F238E27FC236}">
                <a16:creationId xmlns:a16="http://schemas.microsoft.com/office/drawing/2014/main" id="{4D7DFF9D-F685-49B9-A1F7-FE121C747272}"/>
              </a:ext>
            </a:extLst>
          </p:cNvPr>
          <p:cNvSpPr>
            <a:spLocks noGrp="1"/>
          </p:cNvSpPr>
          <p:nvPr>
            <p:ph type="body" sz="quarter" idx="10"/>
          </p:nvPr>
        </p:nvSpPr>
        <p:spPr/>
        <p:txBody>
          <a:bodyPr vert="horz" lIns="91440" tIns="45720" rIns="91440" bIns="45720" rtlCol="0" anchor="t">
            <a:noAutofit/>
          </a:bodyPr>
          <a:lstStyle/>
          <a:p>
            <a:r>
              <a:rPr lang="en-US" dirty="0"/>
              <a:t>Raymond Klouda</a:t>
            </a:r>
          </a:p>
        </p:txBody>
      </p:sp>
      <p:graphicFrame>
        <p:nvGraphicFramePr>
          <p:cNvPr id="7" name="Content Placeholder 7">
            <a:extLst>
              <a:ext uri="{FF2B5EF4-FFF2-40B4-BE49-F238E27FC236}">
                <a16:creationId xmlns:a16="http://schemas.microsoft.com/office/drawing/2014/main" id="{C2FD843E-3D4C-43DE-9F21-5C4825AD9AFC}"/>
              </a:ext>
            </a:extLst>
          </p:cNvPr>
          <p:cNvGraphicFramePr>
            <a:graphicFrameLocks/>
          </p:cNvGraphicFramePr>
          <p:nvPr>
            <p:extLst>
              <p:ext uri="{D42A27DB-BD31-4B8C-83A1-F6EECF244321}">
                <p14:modId xmlns:p14="http://schemas.microsoft.com/office/powerpoint/2010/main" val="462961320"/>
              </p:ext>
            </p:extLst>
          </p:nvPr>
        </p:nvGraphicFramePr>
        <p:xfrm>
          <a:off x="500586" y="1466191"/>
          <a:ext cx="11203886" cy="4303700"/>
        </p:xfrm>
        <a:graphic>
          <a:graphicData uri="http://schemas.openxmlformats.org/drawingml/2006/table">
            <a:tbl>
              <a:tblPr firstRow="1" bandRow="1">
                <a:tableStyleId>{073A0DAA-6AF3-43AB-8588-CEC1D06C72B9}</a:tableStyleId>
              </a:tblPr>
              <a:tblGrid>
                <a:gridCol w="2240777">
                  <a:extLst>
                    <a:ext uri="{9D8B030D-6E8A-4147-A177-3AD203B41FA5}">
                      <a16:colId xmlns:a16="http://schemas.microsoft.com/office/drawing/2014/main" val="696465665"/>
                    </a:ext>
                  </a:extLst>
                </a:gridCol>
                <a:gridCol w="2240777">
                  <a:extLst>
                    <a:ext uri="{9D8B030D-6E8A-4147-A177-3AD203B41FA5}">
                      <a16:colId xmlns:a16="http://schemas.microsoft.com/office/drawing/2014/main" val="3521316853"/>
                    </a:ext>
                  </a:extLst>
                </a:gridCol>
                <a:gridCol w="2240777">
                  <a:extLst>
                    <a:ext uri="{9D8B030D-6E8A-4147-A177-3AD203B41FA5}">
                      <a16:colId xmlns:a16="http://schemas.microsoft.com/office/drawing/2014/main" val="2079922367"/>
                    </a:ext>
                  </a:extLst>
                </a:gridCol>
                <a:gridCol w="2320636">
                  <a:extLst>
                    <a:ext uri="{9D8B030D-6E8A-4147-A177-3AD203B41FA5}">
                      <a16:colId xmlns:a16="http://schemas.microsoft.com/office/drawing/2014/main" val="849101655"/>
                    </a:ext>
                  </a:extLst>
                </a:gridCol>
                <a:gridCol w="2160919">
                  <a:extLst>
                    <a:ext uri="{9D8B030D-6E8A-4147-A177-3AD203B41FA5}">
                      <a16:colId xmlns:a16="http://schemas.microsoft.com/office/drawing/2014/main" val="3802621999"/>
                    </a:ext>
                  </a:extLst>
                </a:gridCol>
              </a:tblGrid>
              <a:tr h="312662">
                <a:tc>
                  <a:txBody>
                    <a:bodyPr/>
                    <a:lstStyle/>
                    <a:p>
                      <a:pPr indent="0" algn="ctr" fontAlgn="base"/>
                      <a:r>
                        <a:rPr lang="en-US">
                          <a:effectLst/>
                        </a:rPr>
                        <a:t>Function</a:t>
                      </a:r>
                    </a:p>
                  </a:txBody>
                  <a:tcPr marL="68580" marR="68580" marT="0" marB="0"/>
                </a:tc>
                <a:tc>
                  <a:txBody>
                    <a:bodyPr/>
                    <a:lstStyle/>
                    <a:p>
                      <a:pPr indent="0" algn="ctr" fontAlgn="base"/>
                      <a:r>
                        <a:rPr lang="en-US">
                          <a:effectLst/>
                        </a:rPr>
                        <a:t>Option 1</a:t>
                      </a:r>
                    </a:p>
                  </a:txBody>
                  <a:tcPr marL="68580" marR="68580" marT="0" marB="0"/>
                </a:tc>
                <a:tc>
                  <a:txBody>
                    <a:bodyPr/>
                    <a:lstStyle/>
                    <a:p>
                      <a:pPr indent="0" algn="ctr" fontAlgn="base"/>
                      <a:r>
                        <a:rPr lang="en-US">
                          <a:effectLst/>
                        </a:rPr>
                        <a:t>Option 2</a:t>
                      </a:r>
                    </a:p>
                  </a:txBody>
                  <a:tcPr marL="68580" marR="68580" marT="0" marB="0"/>
                </a:tc>
                <a:tc>
                  <a:txBody>
                    <a:bodyPr/>
                    <a:lstStyle/>
                    <a:p>
                      <a:pPr indent="0" algn="ctr" fontAlgn="base"/>
                      <a:r>
                        <a:rPr lang="en-US">
                          <a:effectLst/>
                        </a:rPr>
                        <a:t>Option 3</a:t>
                      </a:r>
                    </a:p>
                  </a:txBody>
                  <a:tcPr marL="68580" marR="68580" marT="0" marB="0"/>
                </a:tc>
                <a:tc>
                  <a:txBody>
                    <a:bodyPr/>
                    <a:lstStyle/>
                    <a:p>
                      <a:pPr indent="0" algn="ctr" fontAlgn="base"/>
                      <a:r>
                        <a:rPr lang="en-US">
                          <a:effectLst/>
                        </a:rPr>
                        <a:t>Option 4</a:t>
                      </a:r>
                    </a:p>
                  </a:txBody>
                  <a:tcPr marL="68580" marR="68580" marT="0" marB="0"/>
                </a:tc>
                <a:extLst>
                  <a:ext uri="{0D108BD9-81ED-4DB2-BD59-A6C34878D82A}">
                    <a16:rowId xmlns:a16="http://schemas.microsoft.com/office/drawing/2014/main" val="2499454030"/>
                  </a:ext>
                </a:extLst>
              </a:tr>
              <a:tr h="312662">
                <a:tc>
                  <a:txBody>
                    <a:bodyPr/>
                    <a:lstStyle/>
                    <a:p>
                      <a:pPr indent="0" algn="ctr" fontAlgn="base"/>
                      <a:r>
                        <a:rPr lang="en-US">
                          <a:effectLst/>
                        </a:rPr>
                        <a:t>Box Shape</a:t>
                      </a:r>
                    </a:p>
                  </a:txBody>
                  <a:tcPr marL="68580" marR="68580" marT="0" marB="0"/>
                </a:tc>
                <a:tc>
                  <a:txBody>
                    <a:bodyPr/>
                    <a:lstStyle/>
                    <a:p>
                      <a:pPr indent="0" algn="ctr" fontAlgn="base"/>
                      <a:r>
                        <a:rPr lang="en-US">
                          <a:effectLst/>
                        </a:rPr>
                        <a:t>Cube</a:t>
                      </a:r>
                    </a:p>
                  </a:txBody>
                  <a:tcPr marL="68580" marR="68580" marT="0" marB="0"/>
                </a:tc>
                <a:tc>
                  <a:txBody>
                    <a:bodyPr/>
                    <a:lstStyle/>
                    <a:p>
                      <a:pPr indent="0" algn="ctr" fontAlgn="base"/>
                      <a:r>
                        <a:rPr lang="en-US">
                          <a:effectLst/>
                        </a:rPr>
                        <a:t>Rectangle</a:t>
                      </a:r>
                    </a:p>
                  </a:txBody>
                  <a:tcPr marL="68580" marR="68580" marT="0" marB="0"/>
                </a:tc>
                <a:tc>
                  <a:txBody>
                    <a:bodyPr/>
                    <a:lstStyle/>
                    <a:p>
                      <a:pPr indent="0" algn="ctr" fontAlgn="base"/>
                      <a:r>
                        <a:rPr lang="en-US">
                          <a:effectLst/>
                        </a:rPr>
                        <a:t>Cross</a:t>
                      </a:r>
                    </a:p>
                  </a:txBody>
                  <a:tcPr marL="68580" marR="68580" marT="0" marB="0"/>
                </a:tc>
                <a:tc>
                  <a:txBody>
                    <a:bodyPr/>
                    <a:lstStyle/>
                    <a:p>
                      <a:pPr indent="0" algn="ctr" fontAlgn="base"/>
                      <a:r>
                        <a:rPr lang="en-US">
                          <a:effectLst/>
                        </a:rPr>
                        <a:t>T-Shape</a:t>
                      </a:r>
                    </a:p>
                  </a:txBody>
                  <a:tcPr marL="68580" marR="68580" marT="0" marB="0"/>
                </a:tc>
                <a:extLst>
                  <a:ext uri="{0D108BD9-81ED-4DB2-BD59-A6C34878D82A}">
                    <a16:rowId xmlns:a16="http://schemas.microsoft.com/office/drawing/2014/main" val="328993681"/>
                  </a:ext>
                </a:extLst>
              </a:tr>
              <a:tr h="606932">
                <a:tc>
                  <a:txBody>
                    <a:bodyPr/>
                    <a:lstStyle/>
                    <a:p>
                      <a:pPr indent="0" algn="ctr" fontAlgn="base"/>
                      <a:r>
                        <a:rPr lang="en-US">
                          <a:effectLst/>
                        </a:rPr>
                        <a:t>Box Cooling</a:t>
                      </a:r>
                    </a:p>
                  </a:txBody>
                  <a:tcPr marL="68580" marR="68580" marT="0" marB="0"/>
                </a:tc>
                <a:tc>
                  <a:txBody>
                    <a:bodyPr/>
                    <a:lstStyle/>
                    <a:p>
                      <a:pPr indent="0" algn="ctr" fontAlgn="base"/>
                      <a:r>
                        <a:rPr lang="en-US">
                          <a:effectLst/>
                        </a:rPr>
                        <a:t>Liquid cooling</a:t>
                      </a:r>
                    </a:p>
                  </a:txBody>
                  <a:tcPr marL="68580" marR="68580" marT="0" marB="0"/>
                </a:tc>
                <a:tc>
                  <a:txBody>
                    <a:bodyPr/>
                    <a:lstStyle/>
                    <a:p>
                      <a:pPr indent="0" algn="ctr" fontAlgn="base"/>
                      <a:r>
                        <a:rPr lang="en-US">
                          <a:effectLst/>
                        </a:rPr>
                        <a:t>Air cooling (ventilation)</a:t>
                      </a:r>
                    </a:p>
                  </a:txBody>
                  <a:tcPr marL="68580" marR="68580" marT="0" marB="0"/>
                </a:tc>
                <a:tc>
                  <a:txBody>
                    <a:bodyPr/>
                    <a:lstStyle/>
                    <a:p>
                      <a:pPr indent="0" algn="ctr" fontAlgn="base"/>
                      <a:r>
                        <a:rPr lang="en-US">
                          <a:effectLst/>
                        </a:rPr>
                        <a:t>Fans</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3719951010"/>
                  </a:ext>
                </a:extLst>
              </a:tr>
              <a:tr h="312662">
                <a:tc>
                  <a:txBody>
                    <a:bodyPr/>
                    <a:lstStyle/>
                    <a:p>
                      <a:pPr indent="0" algn="ctr" fontAlgn="base"/>
                      <a:r>
                        <a:rPr lang="en-US">
                          <a:effectLst/>
                        </a:rPr>
                        <a:t>Box Waterproofing</a:t>
                      </a:r>
                    </a:p>
                  </a:txBody>
                  <a:tcPr marL="68580" marR="68580" marT="0" marB="0"/>
                </a:tc>
                <a:tc>
                  <a:txBody>
                    <a:bodyPr/>
                    <a:lstStyle/>
                    <a:p>
                      <a:pPr indent="0" algn="ctr" fontAlgn="base"/>
                      <a:r>
                        <a:rPr lang="en-US">
                          <a:effectLst/>
                        </a:rPr>
                        <a:t>Rubber seals</a:t>
                      </a:r>
                    </a:p>
                  </a:txBody>
                  <a:tcPr marL="68580" marR="68580" marT="0" marB="0"/>
                </a:tc>
                <a:tc>
                  <a:txBody>
                    <a:bodyPr/>
                    <a:lstStyle/>
                    <a:p>
                      <a:pPr indent="0" algn="ctr" fontAlgn="base"/>
                      <a:r>
                        <a:rPr lang="en-US">
                          <a:effectLst/>
                        </a:rPr>
                        <a:t>Water diversion</a:t>
                      </a:r>
                    </a:p>
                  </a:txBody>
                  <a:tcPr marL="68580" marR="68580" marT="0" marB="0"/>
                </a:tc>
                <a:tc>
                  <a:txBody>
                    <a:bodyPr/>
                    <a:lstStyle/>
                    <a:p>
                      <a:pPr indent="0" algn="ctr" fontAlgn="base"/>
                      <a:r>
                        <a:rPr lang="en-US">
                          <a:effectLst/>
                        </a:rPr>
                        <a:t>Silicon Sealant</a:t>
                      </a:r>
                    </a:p>
                  </a:txBody>
                  <a:tcPr marL="68580" marR="68580" marT="0" marB="0"/>
                </a:tc>
                <a:tc>
                  <a:txBody>
                    <a:bodyPr/>
                    <a:lstStyle/>
                    <a:p>
                      <a:pPr indent="0" algn="ctr" fontAlgn="base"/>
                      <a:r>
                        <a:rPr lang="en-US">
                          <a:effectLst/>
                        </a:rPr>
                        <a:t>Vacuum Sealed</a:t>
                      </a:r>
                    </a:p>
                  </a:txBody>
                  <a:tcPr marL="68580" marR="68580" marT="0" marB="0"/>
                </a:tc>
                <a:extLst>
                  <a:ext uri="{0D108BD9-81ED-4DB2-BD59-A6C34878D82A}">
                    <a16:rowId xmlns:a16="http://schemas.microsoft.com/office/drawing/2014/main" val="3936349214"/>
                  </a:ext>
                </a:extLst>
              </a:tr>
              <a:tr h="606932">
                <a:tc>
                  <a:txBody>
                    <a:bodyPr/>
                    <a:lstStyle/>
                    <a:p>
                      <a:pPr indent="0" algn="ctr" fontAlgn="base"/>
                      <a:r>
                        <a:rPr lang="en-US">
                          <a:effectLst/>
                        </a:rPr>
                        <a:t>Box Mounting</a:t>
                      </a:r>
                    </a:p>
                  </a:txBody>
                  <a:tcPr marL="68580" marR="68580" marT="0" marB="0"/>
                </a:tc>
                <a:tc>
                  <a:txBody>
                    <a:bodyPr/>
                    <a:lstStyle/>
                    <a:p>
                      <a:pPr indent="0" algn="ctr" fontAlgn="base"/>
                      <a:r>
                        <a:rPr lang="en-US">
                          <a:effectLst/>
                        </a:rPr>
                        <a:t>Integrated into chassis</a:t>
                      </a:r>
                    </a:p>
                  </a:txBody>
                  <a:tcPr marL="68580" marR="68580" marT="0" marB="0"/>
                </a:tc>
                <a:tc>
                  <a:txBody>
                    <a:bodyPr/>
                    <a:lstStyle/>
                    <a:p>
                      <a:pPr indent="0" algn="ctr" fontAlgn="base"/>
                      <a:r>
                        <a:rPr lang="en-US">
                          <a:effectLst/>
                        </a:rPr>
                        <a:t>Bolted into chassis</a:t>
                      </a:r>
                    </a:p>
                  </a:txBody>
                  <a:tcPr marL="68580" marR="68580" marT="0" marB="0"/>
                </a:tc>
                <a:tc>
                  <a:txBody>
                    <a:bodyPr/>
                    <a:lstStyle/>
                    <a:p>
                      <a:endParaRPr lang="en-US">
                        <a:effectLst/>
                      </a:endParaRP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4036178877"/>
                  </a:ext>
                </a:extLst>
              </a:tr>
              <a:tr h="606932">
                <a:tc>
                  <a:txBody>
                    <a:bodyPr/>
                    <a:lstStyle/>
                    <a:p>
                      <a:pPr indent="0" algn="ctr" fontAlgn="base"/>
                      <a:r>
                        <a:rPr lang="en-US">
                          <a:effectLst/>
                        </a:rPr>
                        <a:t>Energy Storage Device</a:t>
                      </a:r>
                    </a:p>
                  </a:txBody>
                  <a:tcPr marL="68580" marR="68580" marT="0" marB="0"/>
                </a:tc>
                <a:tc>
                  <a:txBody>
                    <a:bodyPr/>
                    <a:lstStyle/>
                    <a:p>
                      <a:pPr indent="0" algn="ctr" fontAlgn="base"/>
                      <a:r>
                        <a:rPr lang="en-US">
                          <a:effectLst/>
                        </a:rPr>
                        <a:t>Individual ion-cells</a:t>
                      </a:r>
                    </a:p>
                  </a:txBody>
                  <a:tcPr marL="68580" marR="68580" marT="0" marB="0"/>
                </a:tc>
                <a:tc>
                  <a:txBody>
                    <a:bodyPr/>
                    <a:lstStyle/>
                    <a:p>
                      <a:pPr indent="0" algn="ctr" fontAlgn="base"/>
                      <a:r>
                        <a:rPr lang="en-US">
                          <a:effectLst/>
                        </a:rPr>
                        <a:t>Purchase off shelf</a:t>
                      </a:r>
                    </a:p>
                  </a:txBody>
                  <a:tcPr marL="68580" marR="68580" marT="0" marB="0"/>
                </a:tc>
                <a:tc>
                  <a:txBody>
                    <a:bodyPr/>
                    <a:lstStyle/>
                    <a:p>
                      <a:pPr indent="0" algn="ctr" fontAlgn="base"/>
                      <a:r>
                        <a:rPr lang="en-US">
                          <a:effectLst/>
                        </a:rPr>
                        <a:t>Capacitor</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6190274"/>
                  </a:ext>
                </a:extLst>
              </a:tr>
              <a:tr h="606932">
                <a:tc>
                  <a:txBody>
                    <a:bodyPr/>
                    <a:lstStyle/>
                    <a:p>
                      <a:pPr indent="0" algn="ctr" fontAlgn="base"/>
                      <a:r>
                        <a:rPr lang="en-US">
                          <a:effectLst/>
                        </a:rPr>
                        <a:t>Energy Storage Device Wiring</a:t>
                      </a:r>
                    </a:p>
                  </a:txBody>
                  <a:tcPr marL="68580" marR="68580" marT="0" marB="0"/>
                </a:tc>
                <a:tc>
                  <a:txBody>
                    <a:bodyPr/>
                    <a:lstStyle/>
                    <a:p>
                      <a:pPr indent="0" algn="ctr" fontAlgn="base"/>
                      <a:r>
                        <a:rPr lang="en-US">
                          <a:effectLst/>
                        </a:rPr>
                        <a:t>Series</a:t>
                      </a:r>
                    </a:p>
                  </a:txBody>
                  <a:tcPr marL="68580" marR="68580" marT="0" marB="0"/>
                </a:tc>
                <a:tc>
                  <a:txBody>
                    <a:bodyPr/>
                    <a:lstStyle/>
                    <a:p>
                      <a:pPr indent="0" algn="ctr" fontAlgn="base"/>
                      <a:r>
                        <a:rPr lang="en-US">
                          <a:effectLst/>
                        </a:rPr>
                        <a:t>Parallel</a:t>
                      </a:r>
                    </a:p>
                  </a:txBody>
                  <a:tcPr marL="68580" marR="68580" marT="0" marB="0"/>
                </a:tc>
                <a:tc>
                  <a:txBody>
                    <a:bodyPr/>
                    <a:lstStyle/>
                    <a:p>
                      <a:pPr indent="0" algn="ctr" fontAlgn="base"/>
                      <a:r>
                        <a:rPr lang="en-US">
                          <a:effectLst/>
                        </a:rPr>
                        <a:t>Both series and parallel</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069770057"/>
                  </a:ext>
                </a:extLst>
              </a:tr>
              <a:tr h="312662">
                <a:tc>
                  <a:txBody>
                    <a:bodyPr/>
                    <a:lstStyle/>
                    <a:p>
                      <a:pPr indent="0" algn="ctr" fontAlgn="base"/>
                      <a:r>
                        <a:rPr lang="en-US">
                          <a:effectLst/>
                        </a:rPr>
                        <a:t>BMS Measurements</a:t>
                      </a:r>
                    </a:p>
                  </a:txBody>
                  <a:tcPr marL="68580" marR="68580" marT="0" marB="0"/>
                </a:tc>
                <a:tc>
                  <a:txBody>
                    <a:bodyPr/>
                    <a:lstStyle/>
                    <a:p>
                      <a:pPr indent="0" algn="ctr" fontAlgn="base"/>
                      <a:r>
                        <a:rPr lang="en-US">
                          <a:effectLst/>
                        </a:rPr>
                        <a:t>Current</a:t>
                      </a:r>
                    </a:p>
                  </a:txBody>
                  <a:tcPr marL="68580" marR="68580" marT="0" marB="0"/>
                </a:tc>
                <a:tc>
                  <a:txBody>
                    <a:bodyPr/>
                    <a:lstStyle/>
                    <a:p>
                      <a:pPr indent="0" algn="ctr" fontAlgn="base"/>
                      <a:r>
                        <a:rPr lang="en-US">
                          <a:effectLst/>
                        </a:rPr>
                        <a:t>Voltage</a:t>
                      </a:r>
                    </a:p>
                  </a:txBody>
                  <a:tcPr marL="68580" marR="68580" marT="0" marB="0"/>
                </a:tc>
                <a:tc>
                  <a:txBody>
                    <a:bodyPr/>
                    <a:lstStyle/>
                    <a:p>
                      <a:pPr indent="0" algn="ctr" fontAlgn="base"/>
                      <a:r>
                        <a:rPr lang="en-US">
                          <a:effectLst/>
                        </a:rPr>
                        <a:t>Temperature</a:t>
                      </a:r>
                    </a:p>
                  </a:txBody>
                  <a:tcPr marL="68580" marR="68580" marT="0" marB="0"/>
                </a:tc>
                <a:tc>
                  <a:txBody>
                    <a:bodyPr/>
                    <a:lstStyle/>
                    <a:p>
                      <a:pPr indent="0" algn="ctr" fontAlgn="base"/>
                      <a:r>
                        <a:rPr lang="en-US">
                          <a:effectLst/>
                        </a:rPr>
                        <a:t>All measurements</a:t>
                      </a:r>
                    </a:p>
                  </a:txBody>
                  <a:tcPr marL="68580" marR="68580" marT="0" marB="0"/>
                </a:tc>
                <a:extLst>
                  <a:ext uri="{0D108BD9-81ED-4DB2-BD59-A6C34878D82A}">
                    <a16:rowId xmlns:a16="http://schemas.microsoft.com/office/drawing/2014/main" val="3656789486"/>
                  </a:ext>
                </a:extLst>
              </a:tr>
              <a:tr h="312662">
                <a:tc>
                  <a:txBody>
                    <a:bodyPr/>
                    <a:lstStyle/>
                    <a:p>
                      <a:pPr indent="0" algn="ctr" fontAlgn="base"/>
                      <a:r>
                        <a:rPr lang="en-US">
                          <a:effectLst/>
                        </a:rPr>
                        <a:t>Current Type</a:t>
                      </a:r>
                    </a:p>
                  </a:txBody>
                  <a:tcPr marL="68580" marR="68580" marT="0" marB="0"/>
                </a:tc>
                <a:tc>
                  <a:txBody>
                    <a:bodyPr/>
                    <a:lstStyle/>
                    <a:p>
                      <a:pPr indent="0" algn="ctr" fontAlgn="base"/>
                      <a:r>
                        <a:rPr lang="en-US">
                          <a:effectLst/>
                        </a:rPr>
                        <a:t>AC</a:t>
                      </a:r>
                    </a:p>
                  </a:txBody>
                  <a:tcPr marL="68580" marR="68580" marT="0" marB="0"/>
                </a:tc>
                <a:tc>
                  <a:txBody>
                    <a:bodyPr/>
                    <a:lstStyle/>
                    <a:p>
                      <a:pPr indent="0" algn="ctr" fontAlgn="base"/>
                      <a:r>
                        <a:rPr lang="en-US">
                          <a:effectLst/>
                        </a:rPr>
                        <a:t>DC</a:t>
                      </a:r>
                    </a:p>
                  </a:txBody>
                  <a:tcPr marL="68580" marR="68580" marT="0" marB="0"/>
                </a:tc>
                <a:tc>
                  <a:txBody>
                    <a:bodyPr/>
                    <a:lstStyle/>
                    <a:p>
                      <a:endParaRPr lang="en-US">
                        <a:effectLst/>
                      </a:endParaRP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1251468349"/>
                  </a:ext>
                </a:extLst>
              </a:tr>
              <a:tr h="312662">
                <a:tc>
                  <a:txBody>
                    <a:bodyPr/>
                    <a:lstStyle/>
                    <a:p>
                      <a:pPr indent="0" algn="ctr" fontAlgn="base"/>
                      <a:r>
                        <a:rPr lang="en-US">
                          <a:effectLst/>
                        </a:rPr>
                        <a:t>Charging Device</a:t>
                      </a:r>
                    </a:p>
                  </a:txBody>
                  <a:tcPr marL="68580" marR="68580" marT="0" marB="0"/>
                </a:tc>
                <a:tc>
                  <a:txBody>
                    <a:bodyPr/>
                    <a:lstStyle/>
                    <a:p>
                      <a:pPr indent="0" algn="ctr" fontAlgn="base"/>
                      <a:r>
                        <a:rPr lang="en-US">
                          <a:effectLst/>
                        </a:rPr>
                        <a:t>Wall power</a:t>
                      </a:r>
                    </a:p>
                  </a:txBody>
                  <a:tcPr marL="68580" marR="68580" marT="0" marB="0"/>
                </a:tc>
                <a:tc>
                  <a:txBody>
                    <a:bodyPr/>
                    <a:lstStyle/>
                    <a:p>
                      <a:pPr indent="0" algn="ctr" fontAlgn="base"/>
                      <a:r>
                        <a:rPr lang="en-US">
                          <a:effectLst/>
                        </a:rPr>
                        <a:t>Solar</a:t>
                      </a:r>
                    </a:p>
                  </a:txBody>
                  <a:tcPr marL="68580" marR="68580" marT="0" marB="0"/>
                </a:tc>
                <a:tc>
                  <a:txBody>
                    <a:bodyPr/>
                    <a:lstStyle/>
                    <a:p>
                      <a:pPr indent="0" algn="ctr" fontAlgn="base"/>
                      <a:r>
                        <a:rPr lang="en-US">
                          <a:effectLst/>
                        </a:rPr>
                        <a:t>Regeneration</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943816560"/>
                  </a:ext>
                </a:extLst>
              </a:tr>
            </a:tbl>
          </a:graphicData>
        </a:graphic>
      </p:graphicFrame>
      <p:pic>
        <p:nvPicPr>
          <p:cNvPr id="4" name="Graphic 3" descr="Table">
            <a:extLst>
              <a:ext uri="{FF2B5EF4-FFF2-40B4-BE49-F238E27FC236}">
                <a16:creationId xmlns:a16="http://schemas.microsoft.com/office/drawing/2014/main" id="{A2435E54-74AC-4CEA-9286-D31CB58648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24" y="638578"/>
            <a:ext cx="778655" cy="778655"/>
          </a:xfrm>
          <a:prstGeom prst="rect">
            <a:avLst/>
          </a:prstGeom>
        </p:spPr>
      </p:pic>
    </p:spTree>
    <p:extLst>
      <p:ext uri="{BB962C8B-B14F-4D97-AF65-F5344CB8AC3E}">
        <p14:creationId xmlns:p14="http://schemas.microsoft.com/office/powerpoint/2010/main" val="299388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644B-D1D9-45CD-9C46-B9AE76F4FBEE}"/>
              </a:ext>
            </a:extLst>
          </p:cNvPr>
          <p:cNvSpPr>
            <a:spLocks noGrp="1"/>
          </p:cNvSpPr>
          <p:nvPr>
            <p:ph type="title"/>
          </p:nvPr>
        </p:nvSpPr>
        <p:spPr>
          <a:xfrm>
            <a:off x="838200" y="210382"/>
            <a:ext cx="10515600" cy="1325563"/>
          </a:xfrm>
        </p:spPr>
        <p:txBody>
          <a:bodyPr/>
          <a:lstStyle/>
          <a:p>
            <a:r>
              <a:rPr lang="en-US" dirty="0">
                <a:latin typeface="Helvetica Neue Condensed"/>
              </a:rPr>
              <a:t>Previous Semester Work (cont.)</a:t>
            </a:r>
          </a:p>
        </p:txBody>
      </p:sp>
      <p:sp>
        <p:nvSpPr>
          <p:cNvPr id="4" name="Text Placeholder 3">
            <a:extLst>
              <a:ext uri="{FF2B5EF4-FFF2-40B4-BE49-F238E27FC236}">
                <a16:creationId xmlns:a16="http://schemas.microsoft.com/office/drawing/2014/main" id="{C6BADA9D-4AAA-4633-8493-6016F3E160B4}"/>
              </a:ext>
            </a:extLst>
          </p:cNvPr>
          <p:cNvSpPr>
            <a:spLocks noGrp="1"/>
          </p:cNvSpPr>
          <p:nvPr>
            <p:ph type="body" sz="quarter" idx="10"/>
          </p:nvPr>
        </p:nvSpPr>
        <p:spPr/>
        <p:txBody>
          <a:bodyPr vert="horz" lIns="91440" tIns="45720" rIns="91440" bIns="45720" rtlCol="0" anchor="t">
            <a:noAutofit/>
          </a:bodyPr>
          <a:lstStyle/>
          <a:p>
            <a:r>
              <a:rPr lang="en-US" dirty="0"/>
              <a:t>Raymond Klouda</a:t>
            </a:r>
          </a:p>
        </p:txBody>
      </p:sp>
      <p:sp>
        <p:nvSpPr>
          <p:cNvPr id="8" name="Content Placeholder 5">
            <a:extLst>
              <a:ext uri="{FF2B5EF4-FFF2-40B4-BE49-F238E27FC236}">
                <a16:creationId xmlns:a16="http://schemas.microsoft.com/office/drawing/2014/main" id="{49BC67EE-E8A0-4B65-A60E-B9B398ECDD17}"/>
              </a:ext>
            </a:extLst>
          </p:cNvPr>
          <p:cNvSpPr txBox="1">
            <a:spLocks/>
          </p:cNvSpPr>
          <p:nvPr/>
        </p:nvSpPr>
        <p:spPr>
          <a:xfrm>
            <a:off x="843164" y="1380175"/>
            <a:ext cx="10752539" cy="42906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500" b="1" dirty="0">
                <a:latin typeface="Helvetica Neue"/>
              </a:rPr>
              <a:t>Concept Selection</a:t>
            </a:r>
            <a:endParaRPr lang="en-US" sz="2500" b="1" dirty="0"/>
          </a:p>
          <a:p>
            <a:r>
              <a:rPr lang="en-US" sz="2500" dirty="0"/>
              <a:t>House of Quality</a:t>
            </a:r>
          </a:p>
          <a:p>
            <a:pPr lvl="1"/>
            <a:r>
              <a:rPr lang="en-US" sz="2100" dirty="0"/>
              <a:t>Compared customer requirements to engineering characteristics (evaluation criteria)</a:t>
            </a:r>
          </a:p>
          <a:p>
            <a:pPr lvl="1"/>
            <a:r>
              <a:rPr lang="en-US" sz="2100" dirty="0"/>
              <a:t>Generated the proper evaluation criteria for the Pugh charts</a:t>
            </a:r>
          </a:p>
          <a:p>
            <a:r>
              <a:rPr lang="en-US" sz="2500" dirty="0"/>
              <a:t>Pugh Charts</a:t>
            </a:r>
          </a:p>
          <a:p>
            <a:pPr lvl="1"/>
            <a:r>
              <a:rPr lang="en-US" sz="2100" dirty="0"/>
              <a:t>Determined most important design concepts based on the evaluation criteria through comparing each concept to a datum</a:t>
            </a:r>
          </a:p>
          <a:p>
            <a:r>
              <a:rPr lang="en-US" sz="2500" dirty="0"/>
              <a:t>Analytical Hierarchy Process</a:t>
            </a:r>
          </a:p>
          <a:p>
            <a:pPr lvl="1"/>
            <a:r>
              <a:rPr lang="en-US" sz="2100" dirty="0"/>
              <a:t>“</a:t>
            </a:r>
            <a:r>
              <a:rPr lang="en-US" sz="2100" dirty="0" err="1"/>
              <a:t>Mathy</a:t>
            </a:r>
            <a:r>
              <a:rPr lang="en-US" sz="2100" dirty="0"/>
              <a:t>” way to make a decision</a:t>
            </a:r>
          </a:p>
          <a:p>
            <a:pPr lvl="1"/>
            <a:r>
              <a:rPr lang="en-US" sz="2100" dirty="0"/>
              <a:t>Equations were used for each evaluation criteria and design concept</a:t>
            </a:r>
          </a:p>
          <a:p>
            <a:pPr lvl="1"/>
            <a:endParaRPr lang="en-US" sz="2100" dirty="0"/>
          </a:p>
          <a:p>
            <a:endParaRPr lang="en-US" sz="2200" dirty="0"/>
          </a:p>
          <a:p>
            <a:endParaRPr lang="en-US" sz="2200" dirty="0"/>
          </a:p>
          <a:p>
            <a:endParaRPr lang="en-US" dirty="0"/>
          </a:p>
        </p:txBody>
      </p:sp>
      <p:sp>
        <p:nvSpPr>
          <p:cNvPr id="5" name="Slide Number Placeholder 3">
            <a:extLst>
              <a:ext uri="{FF2B5EF4-FFF2-40B4-BE49-F238E27FC236}">
                <a16:creationId xmlns:a16="http://schemas.microsoft.com/office/drawing/2014/main" id="{D470C61F-4C84-486E-AA49-DECE2105210C}"/>
              </a:ext>
            </a:extLst>
          </p:cNvPr>
          <p:cNvSpPr>
            <a:spLocks noGrp="1"/>
          </p:cNvSpPr>
          <p:nvPr>
            <p:ph type="sldNum" sz="quarter" idx="4"/>
          </p:nvPr>
        </p:nvSpPr>
        <p:spPr>
          <a:xfrm>
            <a:off x="4724400" y="6433298"/>
            <a:ext cx="2743200" cy="365760"/>
          </a:xfrm>
        </p:spPr>
        <p:txBody>
          <a:bodyPr/>
          <a:lstStyle/>
          <a:p>
            <a:fld id="{1D4DB10E-F3E0-46B7-A627-DDAED89BC122}" type="slidenum">
              <a:rPr lang="en-US" smtClean="0"/>
              <a:pPr/>
              <a:t>11</a:t>
            </a:fld>
            <a:endParaRPr lang="en-US"/>
          </a:p>
        </p:txBody>
      </p:sp>
      <p:sp>
        <p:nvSpPr>
          <p:cNvPr id="3" name="Rectangle 2">
            <a:hlinkClick r:id="rId2" action="ppaction://hlinksldjump"/>
            <a:extLst>
              <a:ext uri="{FF2B5EF4-FFF2-40B4-BE49-F238E27FC236}">
                <a16:creationId xmlns:a16="http://schemas.microsoft.com/office/drawing/2014/main" id="{870D6099-B613-45B0-A6A7-2CB99BD567CB}"/>
              </a:ext>
            </a:extLst>
          </p:cNvPr>
          <p:cNvSpPr/>
          <p:nvPr/>
        </p:nvSpPr>
        <p:spPr>
          <a:xfrm>
            <a:off x="190500" y="4529138"/>
            <a:ext cx="647700" cy="404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2491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162453-2918-4886-92CC-3CB52801A8AE}"/>
              </a:ext>
            </a:extLst>
          </p:cNvPr>
          <p:cNvSpPr>
            <a:spLocks noGrp="1"/>
          </p:cNvSpPr>
          <p:nvPr>
            <p:ph type="title"/>
          </p:nvPr>
        </p:nvSpPr>
        <p:spPr/>
        <p:txBody>
          <a:bodyPr/>
          <a:lstStyle/>
          <a:p>
            <a:r>
              <a:rPr lang="en-US"/>
              <a:t>Analytical Hierarchy Results</a:t>
            </a:r>
          </a:p>
        </p:txBody>
      </p:sp>
      <p:sp>
        <p:nvSpPr>
          <p:cNvPr id="8" name="Content Placeholder 7">
            <a:extLst>
              <a:ext uri="{FF2B5EF4-FFF2-40B4-BE49-F238E27FC236}">
                <a16:creationId xmlns:a16="http://schemas.microsoft.com/office/drawing/2014/main" id="{F9D4D56C-8934-47DD-8844-EF084A256796}"/>
              </a:ext>
            </a:extLst>
          </p:cNvPr>
          <p:cNvSpPr>
            <a:spLocks noGrp="1"/>
          </p:cNvSpPr>
          <p:nvPr>
            <p:ph idx="1"/>
          </p:nvPr>
        </p:nvSpPr>
        <p:spPr/>
        <p:txBody>
          <a:bodyPr>
            <a:normAutofit/>
          </a:bodyPr>
          <a:lstStyle/>
          <a:p>
            <a:r>
              <a:rPr lang="en-US" sz="2500" dirty="0"/>
              <a:t>Using the multiple equations from the AHP process, we solved for a consistency ratio</a:t>
            </a:r>
          </a:p>
          <a:p>
            <a:pPr lvl="1"/>
            <a:r>
              <a:rPr lang="en-US" sz="2100" dirty="0"/>
              <a:t>Aim for a consistency ratio of below 0.1</a:t>
            </a:r>
          </a:p>
          <a:p>
            <a:pPr lvl="1"/>
            <a:r>
              <a:rPr lang="en-US" sz="2100" dirty="0"/>
              <a:t>Ours was 0.13</a:t>
            </a:r>
          </a:p>
          <a:p>
            <a:pPr lvl="1"/>
            <a:r>
              <a:rPr lang="en-US" sz="2100" dirty="0"/>
              <a:t>Slight bias towards monitored parameters in BMS</a:t>
            </a:r>
          </a:p>
          <a:p>
            <a:pPr lvl="1"/>
            <a:r>
              <a:rPr lang="en-US" sz="2100" dirty="0"/>
              <a:t>Crucial for proper operation and safety</a:t>
            </a:r>
          </a:p>
        </p:txBody>
      </p:sp>
      <p:sp>
        <p:nvSpPr>
          <p:cNvPr id="5" name="Slide Number Placeholder 4">
            <a:extLst>
              <a:ext uri="{FF2B5EF4-FFF2-40B4-BE49-F238E27FC236}">
                <a16:creationId xmlns:a16="http://schemas.microsoft.com/office/drawing/2014/main" id="{53AC7900-9D12-4A0C-9EC1-C79678A3F629}"/>
              </a:ext>
            </a:extLst>
          </p:cNvPr>
          <p:cNvSpPr>
            <a:spLocks noGrp="1"/>
          </p:cNvSpPr>
          <p:nvPr>
            <p:ph type="sldNum" sz="quarter" idx="4"/>
          </p:nvPr>
        </p:nvSpPr>
        <p:spPr/>
        <p:txBody>
          <a:bodyPr/>
          <a:lstStyle/>
          <a:p>
            <a:fld id="{1D4DB10E-F3E0-46B7-A627-DDAED89BC122}" type="slidenum">
              <a:rPr lang="en-US" smtClean="0"/>
              <a:pPr/>
              <a:t>12</a:t>
            </a:fld>
            <a:endParaRPr lang="en-US"/>
          </a:p>
        </p:txBody>
      </p:sp>
      <p:sp>
        <p:nvSpPr>
          <p:cNvPr id="9" name="Text Placeholder 8">
            <a:extLst>
              <a:ext uri="{FF2B5EF4-FFF2-40B4-BE49-F238E27FC236}">
                <a16:creationId xmlns:a16="http://schemas.microsoft.com/office/drawing/2014/main" id="{FC80181C-C943-429C-A5FB-65E50A59214D}"/>
              </a:ext>
            </a:extLst>
          </p:cNvPr>
          <p:cNvSpPr>
            <a:spLocks noGrp="1"/>
          </p:cNvSpPr>
          <p:nvPr>
            <p:ph type="body" sz="quarter" idx="10"/>
          </p:nvPr>
        </p:nvSpPr>
        <p:spPr/>
        <p:txBody>
          <a:bodyPr/>
          <a:lstStyle/>
          <a:p>
            <a:r>
              <a:rPr lang="en-US" dirty="0"/>
              <a:t>Raymond Klouda</a:t>
            </a:r>
          </a:p>
        </p:txBody>
      </p:sp>
      <p:pic>
        <p:nvPicPr>
          <p:cNvPr id="3" name="Graphic 2" descr="Ruler">
            <a:extLst>
              <a:ext uri="{FF2B5EF4-FFF2-40B4-BE49-F238E27FC236}">
                <a16:creationId xmlns:a16="http://schemas.microsoft.com/office/drawing/2014/main" id="{F0B0E028-C117-44AF-B111-D6CB5BD5AB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6636" y="693661"/>
            <a:ext cx="671564" cy="671564"/>
          </a:xfrm>
          <a:prstGeom prst="rect">
            <a:avLst/>
          </a:prstGeom>
        </p:spPr>
      </p:pic>
    </p:spTree>
    <p:extLst>
      <p:ext uri="{BB962C8B-B14F-4D97-AF65-F5344CB8AC3E}">
        <p14:creationId xmlns:p14="http://schemas.microsoft.com/office/powerpoint/2010/main" val="72328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CC2E-19BA-4D04-8CEA-2EB67E440AE7}"/>
              </a:ext>
            </a:extLst>
          </p:cNvPr>
          <p:cNvSpPr>
            <a:spLocks noGrp="1"/>
          </p:cNvSpPr>
          <p:nvPr>
            <p:ph type="title"/>
          </p:nvPr>
        </p:nvSpPr>
        <p:spPr/>
        <p:txBody>
          <a:bodyPr/>
          <a:lstStyle/>
          <a:p>
            <a:r>
              <a:rPr lang="en-US" dirty="0"/>
              <a:t>Top Design from AHP and Pugh Charts</a:t>
            </a:r>
          </a:p>
        </p:txBody>
      </p:sp>
      <p:sp>
        <p:nvSpPr>
          <p:cNvPr id="3" name="Content Placeholder 2">
            <a:extLst>
              <a:ext uri="{FF2B5EF4-FFF2-40B4-BE49-F238E27FC236}">
                <a16:creationId xmlns:a16="http://schemas.microsoft.com/office/drawing/2014/main" id="{EE57C496-FD44-4C43-B267-9899E23007B8}"/>
              </a:ext>
            </a:extLst>
          </p:cNvPr>
          <p:cNvSpPr>
            <a:spLocks noGrp="1"/>
          </p:cNvSpPr>
          <p:nvPr>
            <p:ph idx="1"/>
          </p:nvPr>
        </p:nvSpPr>
        <p:spPr/>
        <p:txBody>
          <a:bodyPr vert="horz" lIns="91440" tIns="45720" rIns="91440" bIns="45720" rtlCol="0" anchor="t">
            <a:normAutofit/>
          </a:bodyPr>
          <a:lstStyle/>
          <a:p>
            <a:pPr marL="457200"/>
            <a:r>
              <a:rPr lang="en-US" sz="2500" b="1" dirty="0"/>
              <a:t>Box Shape:</a:t>
            </a:r>
            <a:r>
              <a:rPr lang="en-US" sz="2500" dirty="0"/>
              <a:t> Rectangle</a:t>
            </a:r>
          </a:p>
          <a:p>
            <a:pPr marL="457200"/>
            <a:r>
              <a:rPr lang="en-US" sz="2500" b="1" dirty="0"/>
              <a:t>Box Cooling:</a:t>
            </a:r>
            <a:r>
              <a:rPr lang="en-US" sz="2500" dirty="0"/>
              <a:t> Liquid Cooling</a:t>
            </a:r>
          </a:p>
          <a:p>
            <a:pPr marL="457200"/>
            <a:r>
              <a:rPr lang="en-US" sz="2500" b="1" dirty="0"/>
              <a:t>Box Waterproofing:</a:t>
            </a:r>
            <a:r>
              <a:rPr lang="en-US" sz="2500" dirty="0"/>
              <a:t> Rubber Seals</a:t>
            </a:r>
          </a:p>
          <a:p>
            <a:pPr marL="457200"/>
            <a:r>
              <a:rPr lang="en-US" sz="2500" b="1" dirty="0"/>
              <a:t>Box Mounting: </a:t>
            </a:r>
            <a:r>
              <a:rPr lang="en-US" sz="2500" dirty="0"/>
              <a:t>Integrated into Chassis</a:t>
            </a:r>
          </a:p>
          <a:p>
            <a:pPr marL="457200"/>
            <a:r>
              <a:rPr lang="en-US" sz="2500" b="1" dirty="0"/>
              <a:t>Energy Storage Device:</a:t>
            </a:r>
            <a:r>
              <a:rPr lang="en-US" sz="2500" dirty="0"/>
              <a:t> Purchase Off Shelf</a:t>
            </a:r>
          </a:p>
          <a:p>
            <a:pPr marL="457200"/>
            <a:r>
              <a:rPr lang="en-US" sz="2500" b="1" dirty="0"/>
              <a:t>Energy Storage Device Wiring:</a:t>
            </a:r>
            <a:r>
              <a:rPr lang="en-US" sz="2500" dirty="0"/>
              <a:t> Wiring Included with Purchase</a:t>
            </a:r>
          </a:p>
          <a:p>
            <a:pPr marL="457200"/>
            <a:r>
              <a:rPr lang="en-US" sz="2500" b="1" dirty="0"/>
              <a:t>BMS Measurements:</a:t>
            </a:r>
            <a:r>
              <a:rPr lang="en-US" sz="2500" dirty="0"/>
              <a:t> Temperature, Voltage, and Current</a:t>
            </a:r>
          </a:p>
          <a:p>
            <a:pPr marL="457200"/>
            <a:r>
              <a:rPr lang="en-US" sz="2500" b="1" dirty="0"/>
              <a:t>Current Type:</a:t>
            </a:r>
            <a:r>
              <a:rPr lang="en-US" sz="2500" dirty="0"/>
              <a:t> DC</a:t>
            </a:r>
          </a:p>
          <a:p>
            <a:pPr marL="457200"/>
            <a:r>
              <a:rPr lang="en-US" sz="2500" b="1" dirty="0"/>
              <a:t>Charging Device:</a:t>
            </a:r>
            <a:r>
              <a:rPr lang="en-US" sz="2500" dirty="0"/>
              <a:t> Wall Power </a:t>
            </a:r>
          </a:p>
          <a:p>
            <a:pPr marL="914400" lvl="1"/>
            <a:endParaRPr lang="en-US" dirty="0"/>
          </a:p>
        </p:txBody>
      </p:sp>
      <p:sp>
        <p:nvSpPr>
          <p:cNvPr id="4" name="Text Placeholder 3">
            <a:extLst>
              <a:ext uri="{FF2B5EF4-FFF2-40B4-BE49-F238E27FC236}">
                <a16:creationId xmlns:a16="http://schemas.microsoft.com/office/drawing/2014/main" id="{926F7FF8-07B8-4422-A55C-F43E8F77EC0F}"/>
              </a:ext>
            </a:extLst>
          </p:cNvPr>
          <p:cNvSpPr>
            <a:spLocks noGrp="1"/>
          </p:cNvSpPr>
          <p:nvPr>
            <p:ph type="body" sz="quarter" idx="10"/>
          </p:nvPr>
        </p:nvSpPr>
        <p:spPr/>
        <p:txBody>
          <a:bodyPr/>
          <a:lstStyle/>
          <a:p>
            <a:r>
              <a:rPr lang="en-US" dirty="0"/>
              <a:t>Raymond Klouda</a:t>
            </a:r>
          </a:p>
        </p:txBody>
      </p:sp>
      <p:sp>
        <p:nvSpPr>
          <p:cNvPr id="5" name="Slide Number Placeholder 3">
            <a:extLst>
              <a:ext uri="{FF2B5EF4-FFF2-40B4-BE49-F238E27FC236}">
                <a16:creationId xmlns:a16="http://schemas.microsoft.com/office/drawing/2014/main" id="{1558A8A2-053E-4279-BD29-800D1C66C56D}"/>
              </a:ext>
            </a:extLst>
          </p:cNvPr>
          <p:cNvSpPr>
            <a:spLocks noGrp="1"/>
          </p:cNvSpPr>
          <p:nvPr>
            <p:ph type="sldNum" sz="quarter" idx="4"/>
          </p:nvPr>
        </p:nvSpPr>
        <p:spPr>
          <a:xfrm>
            <a:off x="4724400" y="6433298"/>
            <a:ext cx="2743200" cy="365760"/>
          </a:xfrm>
        </p:spPr>
        <p:txBody>
          <a:bodyPr/>
          <a:lstStyle/>
          <a:p>
            <a:fld id="{1D4DB10E-F3E0-46B7-A627-DDAED89BC122}" type="slidenum">
              <a:rPr lang="en-US" smtClean="0"/>
              <a:pPr/>
              <a:t>13</a:t>
            </a:fld>
            <a:endParaRPr lang="en-US"/>
          </a:p>
        </p:txBody>
      </p:sp>
      <p:sp>
        <p:nvSpPr>
          <p:cNvPr id="6" name="Rectangle 5">
            <a:extLst>
              <a:ext uri="{FF2B5EF4-FFF2-40B4-BE49-F238E27FC236}">
                <a16:creationId xmlns:a16="http://schemas.microsoft.com/office/drawing/2014/main" id="{F3DA579E-FFC5-4456-8E28-AC0668C6ACE6}"/>
              </a:ext>
            </a:extLst>
          </p:cNvPr>
          <p:cNvSpPr/>
          <p:nvPr/>
        </p:nvSpPr>
        <p:spPr>
          <a:xfrm>
            <a:off x="7981950" y="1371600"/>
            <a:ext cx="1376363"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2" action="ppaction://hlinksldjump"/>
            <a:extLst>
              <a:ext uri="{FF2B5EF4-FFF2-40B4-BE49-F238E27FC236}">
                <a16:creationId xmlns:a16="http://schemas.microsoft.com/office/drawing/2014/main" id="{C46195D2-C5AE-4FE1-9824-A2CCBC091402}"/>
              </a:ext>
            </a:extLst>
          </p:cNvPr>
          <p:cNvSpPr/>
          <p:nvPr/>
        </p:nvSpPr>
        <p:spPr>
          <a:xfrm>
            <a:off x="11353800" y="842963"/>
            <a:ext cx="690563"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888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702CF9-13E5-4B71-933E-B672DD5DE8FF}"/>
              </a:ext>
            </a:extLst>
          </p:cNvPr>
          <p:cNvSpPr>
            <a:spLocks noGrp="1"/>
          </p:cNvSpPr>
          <p:nvPr>
            <p:ph type="title"/>
          </p:nvPr>
        </p:nvSpPr>
        <p:spPr/>
        <p:txBody>
          <a:bodyPr/>
          <a:lstStyle/>
          <a:p>
            <a:r>
              <a:rPr lang="en-US">
                <a:latin typeface="Helvetica Neue Condensed"/>
              </a:rPr>
              <a:t>Current Work </a:t>
            </a:r>
          </a:p>
        </p:txBody>
      </p:sp>
      <p:sp>
        <p:nvSpPr>
          <p:cNvPr id="4" name="Slide Number Placeholder 3"/>
          <p:cNvSpPr>
            <a:spLocks noGrp="1"/>
          </p:cNvSpPr>
          <p:nvPr>
            <p:ph type="sldNum" sz="quarter" idx="4"/>
          </p:nvPr>
        </p:nvSpPr>
        <p:spPr/>
        <p:txBody>
          <a:bodyPr/>
          <a:lstStyle/>
          <a:p>
            <a:fld id="{1D4DB10E-F3E0-46B7-A627-DDAED89BC122}" type="slidenum">
              <a:rPr lang="en-US" smtClean="0"/>
              <a:pPr/>
              <a:t>14</a:t>
            </a:fld>
            <a:endParaRPr lang="en-US"/>
          </a:p>
        </p:txBody>
      </p:sp>
      <p:sp>
        <p:nvSpPr>
          <p:cNvPr id="13" name="Rectangle 12">
            <a:extLst>
              <a:ext uri="{FF2B5EF4-FFF2-40B4-BE49-F238E27FC236}">
                <a16:creationId xmlns:a16="http://schemas.microsoft.com/office/drawing/2014/main" id="{F575B524-A7AB-49F5-A9F0-E22C3F5D0585}"/>
              </a:ext>
            </a:extLst>
          </p:cNvPr>
          <p:cNvSpPr/>
          <p:nvPr/>
        </p:nvSpPr>
        <p:spPr>
          <a:xfrm>
            <a:off x="802180" y="4641705"/>
            <a:ext cx="5106251" cy="1272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F625DF-4BE9-4612-AE37-23054B75EDBE}"/>
              </a:ext>
            </a:extLst>
          </p:cNvPr>
          <p:cNvSpPr txBox="1"/>
          <p:nvPr/>
        </p:nvSpPr>
        <p:spPr>
          <a:xfrm>
            <a:off x="811459" y="4886546"/>
            <a:ext cx="1646605" cy="40011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a:r>
              <a:rPr lang="en-US" sz="2000" dirty="0">
                <a:cs typeface="Calibri"/>
              </a:rPr>
              <a:t>William Pisani</a:t>
            </a:r>
            <a:endParaRPr lang="en-US" dirty="0"/>
          </a:p>
        </p:txBody>
      </p:sp>
      <p:pic>
        <p:nvPicPr>
          <p:cNvPr id="3" name="Graphic 2" descr="Hourglass">
            <a:extLst>
              <a:ext uri="{FF2B5EF4-FFF2-40B4-BE49-F238E27FC236}">
                <a16:creationId xmlns:a16="http://schemas.microsoft.com/office/drawing/2014/main" id="{BD2656FD-B2CE-4778-848B-A5FF76F4C9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470" y="3937483"/>
            <a:ext cx="701710" cy="701710"/>
          </a:xfrm>
          <a:prstGeom prst="rect">
            <a:avLst/>
          </a:prstGeom>
        </p:spPr>
      </p:pic>
    </p:spTree>
    <p:extLst>
      <p:ext uri="{BB962C8B-B14F-4D97-AF65-F5344CB8AC3E}">
        <p14:creationId xmlns:p14="http://schemas.microsoft.com/office/powerpoint/2010/main" val="83580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128B-C5CE-4036-B6CA-796E0420FE95}"/>
              </a:ext>
            </a:extLst>
          </p:cNvPr>
          <p:cNvSpPr>
            <a:spLocks noGrp="1"/>
          </p:cNvSpPr>
          <p:nvPr>
            <p:ph type="title"/>
          </p:nvPr>
        </p:nvSpPr>
        <p:spPr/>
        <p:txBody>
          <a:bodyPr/>
          <a:lstStyle/>
          <a:p>
            <a:r>
              <a:rPr lang="en-US" dirty="0">
                <a:latin typeface="Helvetica Neue Condensed"/>
              </a:rPr>
              <a:t>Changes to Physical Design</a:t>
            </a:r>
            <a:endParaRPr lang="en-US" dirty="0"/>
          </a:p>
        </p:txBody>
      </p:sp>
      <p:sp>
        <p:nvSpPr>
          <p:cNvPr id="3" name="Content Placeholder 2">
            <a:extLst>
              <a:ext uri="{FF2B5EF4-FFF2-40B4-BE49-F238E27FC236}">
                <a16:creationId xmlns:a16="http://schemas.microsoft.com/office/drawing/2014/main" id="{79A3C0C2-B56B-450A-9077-B8B880B720FA}"/>
              </a:ext>
            </a:extLst>
          </p:cNvPr>
          <p:cNvSpPr>
            <a:spLocks noGrp="1"/>
          </p:cNvSpPr>
          <p:nvPr>
            <p:ph idx="1"/>
          </p:nvPr>
        </p:nvSpPr>
        <p:spPr>
          <a:xfrm>
            <a:off x="838200" y="1709249"/>
            <a:ext cx="7408025" cy="4290694"/>
          </a:xfrm>
        </p:spPr>
        <p:txBody>
          <a:bodyPr vert="horz" lIns="91440" tIns="45720" rIns="91440" bIns="45720" rtlCol="0" anchor="t">
            <a:normAutofit/>
          </a:bodyPr>
          <a:lstStyle/>
          <a:p>
            <a:r>
              <a:rPr lang="en-US" sz="2500" dirty="0">
                <a:latin typeface="Helvetica Neue"/>
              </a:rPr>
              <a:t>Discussions with Sponsor, Advisor, and college faculty</a:t>
            </a:r>
          </a:p>
          <a:p>
            <a:r>
              <a:rPr lang="en-US" sz="2500" dirty="0">
                <a:latin typeface="Helvetica Neue"/>
              </a:rPr>
              <a:t>Liquid Cooling replaced with air cooling</a:t>
            </a:r>
          </a:p>
          <a:p>
            <a:pPr lvl="1"/>
            <a:r>
              <a:rPr lang="en-US" sz="2100" dirty="0">
                <a:latin typeface="Helvetica Neue"/>
              </a:rPr>
              <a:t>Fan and filter system</a:t>
            </a:r>
            <a:endParaRPr lang="en-US" sz="2100" dirty="0"/>
          </a:p>
          <a:p>
            <a:pPr lvl="1"/>
            <a:r>
              <a:rPr lang="en-US" sz="2100" dirty="0">
                <a:latin typeface="Helvetica Neue"/>
              </a:rPr>
              <a:t>Reduces overall cost</a:t>
            </a:r>
          </a:p>
          <a:p>
            <a:pPr lvl="1"/>
            <a:r>
              <a:rPr lang="en-US" sz="2100" dirty="0">
                <a:latin typeface="Helvetica Neue"/>
              </a:rPr>
              <a:t>Eliminates potential hazard of liquid reaching the batteries</a:t>
            </a:r>
          </a:p>
          <a:p>
            <a:r>
              <a:rPr lang="en-US" sz="2500" dirty="0">
                <a:latin typeface="Helvetica Neue"/>
              </a:rPr>
              <a:t>"Integrated into chassis" replaced with bolted into chassis</a:t>
            </a:r>
          </a:p>
          <a:p>
            <a:pPr lvl="1"/>
            <a:r>
              <a:rPr lang="en-US" sz="2100" dirty="0">
                <a:latin typeface="Helvetica Neue"/>
              </a:rPr>
              <a:t>Hard to integrate into pre-existing chassis</a:t>
            </a:r>
          </a:p>
          <a:p>
            <a:pPr lvl="1"/>
            <a:r>
              <a:rPr lang="en-US" sz="2100" dirty="0">
                <a:latin typeface="Helvetica Neue"/>
              </a:rPr>
              <a:t>Easier access for system maintenance</a:t>
            </a:r>
          </a:p>
          <a:p>
            <a:pPr marL="457200" lvl="1" indent="0">
              <a:buNone/>
            </a:pPr>
            <a:endParaRPr lang="en-US" sz="2100" dirty="0"/>
          </a:p>
        </p:txBody>
      </p:sp>
      <p:sp>
        <p:nvSpPr>
          <p:cNvPr id="4" name="Text Placeholder 3">
            <a:extLst>
              <a:ext uri="{FF2B5EF4-FFF2-40B4-BE49-F238E27FC236}">
                <a16:creationId xmlns:a16="http://schemas.microsoft.com/office/drawing/2014/main" id="{CC9B7447-5F36-478F-8655-F850828BDF46}"/>
              </a:ext>
            </a:extLst>
          </p:cNvPr>
          <p:cNvSpPr>
            <a:spLocks noGrp="1"/>
          </p:cNvSpPr>
          <p:nvPr>
            <p:ph type="body" sz="quarter" idx="10"/>
          </p:nvPr>
        </p:nvSpPr>
        <p:spPr/>
        <p:txBody>
          <a:bodyPr/>
          <a:lstStyle/>
          <a:p>
            <a:r>
              <a:rPr lang="en-US" dirty="0"/>
              <a:t>William Pisani</a:t>
            </a:r>
          </a:p>
        </p:txBody>
      </p:sp>
      <p:pic>
        <p:nvPicPr>
          <p:cNvPr id="1028" name="Picture 4" descr="Image result for red mushroom filter">
            <a:extLst>
              <a:ext uri="{FF2B5EF4-FFF2-40B4-BE49-F238E27FC236}">
                <a16:creationId xmlns:a16="http://schemas.microsoft.com/office/drawing/2014/main" id="{5E42EDD6-DF29-402F-99F5-75D7A1B8010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7233" y="894905"/>
            <a:ext cx="2546567" cy="25465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adiator fan">
            <a:extLst>
              <a:ext uri="{FF2B5EF4-FFF2-40B4-BE49-F238E27FC236}">
                <a16:creationId xmlns:a16="http://schemas.microsoft.com/office/drawing/2014/main" id="{C8AB2494-0EC5-437C-9F4A-C2D53407B0C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4944" y="3332243"/>
            <a:ext cx="2751143" cy="275114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a:extLst>
              <a:ext uri="{FF2B5EF4-FFF2-40B4-BE49-F238E27FC236}">
                <a16:creationId xmlns:a16="http://schemas.microsoft.com/office/drawing/2014/main" id="{61348E19-6E9C-4536-9206-25ED30ACFA35}"/>
              </a:ext>
            </a:extLst>
          </p:cNvPr>
          <p:cNvSpPr>
            <a:spLocks noGrp="1"/>
          </p:cNvSpPr>
          <p:nvPr>
            <p:ph type="sldNum" sz="quarter" idx="4"/>
          </p:nvPr>
        </p:nvSpPr>
        <p:spPr>
          <a:xfrm>
            <a:off x="4724400" y="6433298"/>
            <a:ext cx="2743200" cy="365760"/>
          </a:xfrm>
        </p:spPr>
        <p:txBody>
          <a:bodyPr/>
          <a:lstStyle/>
          <a:p>
            <a:fld id="{1D4DB10E-F3E0-46B7-A627-DDAED89BC122}" type="slidenum">
              <a:rPr lang="en-US" smtClean="0"/>
              <a:pPr/>
              <a:t>15</a:t>
            </a:fld>
            <a:endParaRPr lang="en-US" dirty="0"/>
          </a:p>
        </p:txBody>
      </p:sp>
    </p:spTree>
    <p:extLst>
      <p:ext uri="{BB962C8B-B14F-4D97-AF65-F5344CB8AC3E}">
        <p14:creationId xmlns:p14="http://schemas.microsoft.com/office/powerpoint/2010/main" val="3493682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ECD09-C9F9-4100-99D6-7A593EB3DED5}"/>
              </a:ext>
            </a:extLst>
          </p:cNvPr>
          <p:cNvSpPr>
            <a:spLocks noGrp="1"/>
          </p:cNvSpPr>
          <p:nvPr>
            <p:ph type="title"/>
          </p:nvPr>
        </p:nvSpPr>
        <p:spPr/>
        <p:txBody>
          <a:bodyPr/>
          <a:lstStyle/>
          <a:p>
            <a:r>
              <a:rPr lang="en-US">
                <a:latin typeface="Helvetica Neue Condensed"/>
              </a:rPr>
              <a:t>Cost Analysis for Final BoM</a:t>
            </a:r>
            <a:endParaRPr lang="en-US"/>
          </a:p>
        </p:txBody>
      </p:sp>
      <p:sp>
        <p:nvSpPr>
          <p:cNvPr id="3" name="Content Placeholder 2">
            <a:extLst>
              <a:ext uri="{FF2B5EF4-FFF2-40B4-BE49-F238E27FC236}">
                <a16:creationId xmlns:a16="http://schemas.microsoft.com/office/drawing/2014/main" id="{2FF89D4B-2046-4DA3-A775-4ECCEB4E7FDB}"/>
              </a:ext>
            </a:extLst>
          </p:cNvPr>
          <p:cNvSpPr>
            <a:spLocks noGrp="1"/>
          </p:cNvSpPr>
          <p:nvPr>
            <p:ph idx="1"/>
          </p:nvPr>
        </p:nvSpPr>
        <p:spPr>
          <a:xfrm>
            <a:off x="838200" y="1825625"/>
            <a:ext cx="7757160" cy="4270374"/>
          </a:xfrm>
        </p:spPr>
        <p:txBody>
          <a:bodyPr vert="horz" lIns="91440" tIns="45720" rIns="91440" bIns="45720" rtlCol="0" anchor="t">
            <a:normAutofit/>
          </a:bodyPr>
          <a:lstStyle/>
          <a:p>
            <a:r>
              <a:rPr lang="en-US" sz="2500" dirty="0">
                <a:latin typeface="Helvetica Neue"/>
              </a:rPr>
              <a:t>Decreasing aluminum 6061 thickness from 1/4" to 3/16"</a:t>
            </a:r>
          </a:p>
          <a:p>
            <a:pPr lvl="1"/>
            <a:r>
              <a:rPr lang="en-US" sz="2100" dirty="0">
                <a:latin typeface="Helvetica Neue"/>
              </a:rPr>
              <a:t>Reduces cost of aluminum</a:t>
            </a:r>
          </a:p>
          <a:p>
            <a:pPr lvl="1"/>
            <a:r>
              <a:rPr lang="en-US" sz="2100" dirty="0">
                <a:latin typeface="Helvetica Neue"/>
              </a:rPr>
              <a:t>Structural integrity will be tested to ensure there is no significant change</a:t>
            </a:r>
          </a:p>
          <a:p>
            <a:r>
              <a:rPr lang="en-US" sz="2500" dirty="0">
                <a:latin typeface="Helvetica Neue"/>
              </a:rPr>
              <a:t>Orion Jr. BMS over Orion BMS (Original)</a:t>
            </a:r>
          </a:p>
          <a:p>
            <a:pPr lvl="1"/>
            <a:r>
              <a:rPr lang="en-US" sz="2100" dirty="0">
                <a:latin typeface="Helvetica Neue"/>
              </a:rPr>
              <a:t>Orion Jr. will be able to handle all the modules for prototype as well as the full-scale model</a:t>
            </a:r>
          </a:p>
          <a:p>
            <a:r>
              <a:rPr lang="en-US" sz="2500" dirty="0">
                <a:latin typeface="Helvetica Neue"/>
              </a:rPr>
              <a:t>Purchase main components</a:t>
            </a:r>
          </a:p>
          <a:p>
            <a:pPr lvl="1"/>
            <a:r>
              <a:rPr lang="en-US" sz="2100" dirty="0">
                <a:latin typeface="Helvetica Neue"/>
              </a:rPr>
              <a:t>BMS and battery modules</a:t>
            </a:r>
          </a:p>
        </p:txBody>
      </p:sp>
      <p:sp>
        <p:nvSpPr>
          <p:cNvPr id="4" name="Text Placeholder 3">
            <a:extLst>
              <a:ext uri="{FF2B5EF4-FFF2-40B4-BE49-F238E27FC236}">
                <a16:creationId xmlns:a16="http://schemas.microsoft.com/office/drawing/2014/main" id="{FF88DC86-B76B-448B-B62C-E073BB32F9AA}"/>
              </a:ext>
            </a:extLst>
          </p:cNvPr>
          <p:cNvSpPr>
            <a:spLocks noGrp="1"/>
          </p:cNvSpPr>
          <p:nvPr>
            <p:ph type="body" sz="quarter" idx="10"/>
          </p:nvPr>
        </p:nvSpPr>
        <p:spPr/>
        <p:txBody>
          <a:bodyPr/>
          <a:lstStyle/>
          <a:p>
            <a:r>
              <a:rPr lang="en-US" dirty="0"/>
              <a:t>William Pisani</a:t>
            </a:r>
          </a:p>
        </p:txBody>
      </p:sp>
      <p:pic>
        <p:nvPicPr>
          <p:cNvPr id="5" name="Picture 5" descr="A close up of electronics&#10;&#10;Description generated with very high confidence">
            <a:extLst>
              <a:ext uri="{FF2B5EF4-FFF2-40B4-BE49-F238E27FC236}">
                <a16:creationId xmlns:a16="http://schemas.microsoft.com/office/drawing/2014/main" id="{DD22D82A-2816-4E9F-955E-79C65D1A49C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758843" y="1941085"/>
            <a:ext cx="2743200" cy="1616390"/>
          </a:xfrm>
          <a:prstGeom prst="rect">
            <a:avLst/>
          </a:prstGeom>
        </p:spPr>
      </p:pic>
      <p:pic>
        <p:nvPicPr>
          <p:cNvPr id="7" name="Picture 7" descr="A close up of electronics&#10;&#10;Description generated with high confidence">
            <a:extLst>
              <a:ext uri="{FF2B5EF4-FFF2-40B4-BE49-F238E27FC236}">
                <a16:creationId xmlns:a16="http://schemas.microsoft.com/office/drawing/2014/main" id="{DF72A705-BD51-4D0F-B21E-D2C357FEB99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20000" y="3692412"/>
            <a:ext cx="3733800" cy="2265541"/>
          </a:xfrm>
          <a:prstGeom prst="rect">
            <a:avLst/>
          </a:prstGeom>
        </p:spPr>
      </p:pic>
      <p:sp>
        <p:nvSpPr>
          <p:cNvPr id="8" name="Slide Number Placeholder 3">
            <a:extLst>
              <a:ext uri="{FF2B5EF4-FFF2-40B4-BE49-F238E27FC236}">
                <a16:creationId xmlns:a16="http://schemas.microsoft.com/office/drawing/2014/main" id="{6DBC91A4-5A4E-4F95-85E1-D796351E3C9A}"/>
              </a:ext>
            </a:extLst>
          </p:cNvPr>
          <p:cNvSpPr>
            <a:spLocks noGrp="1"/>
          </p:cNvSpPr>
          <p:nvPr>
            <p:ph type="sldNum" sz="quarter" idx="4"/>
          </p:nvPr>
        </p:nvSpPr>
        <p:spPr>
          <a:xfrm>
            <a:off x="4724400" y="6433298"/>
            <a:ext cx="2743200" cy="365760"/>
          </a:xfrm>
        </p:spPr>
        <p:txBody>
          <a:bodyPr/>
          <a:lstStyle/>
          <a:p>
            <a:fld id="{1D4DB10E-F3E0-46B7-A627-DDAED89BC122}" type="slidenum">
              <a:rPr lang="en-US" smtClean="0"/>
              <a:pPr/>
              <a:t>16</a:t>
            </a:fld>
            <a:endParaRPr lang="en-US" dirty="0"/>
          </a:p>
        </p:txBody>
      </p:sp>
    </p:spTree>
    <p:extLst>
      <p:ext uri="{BB962C8B-B14F-4D97-AF65-F5344CB8AC3E}">
        <p14:creationId xmlns:p14="http://schemas.microsoft.com/office/powerpoint/2010/main" val="2630603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702CF9-13E5-4B71-933E-B672DD5DE8FF}"/>
              </a:ext>
            </a:extLst>
          </p:cNvPr>
          <p:cNvSpPr>
            <a:spLocks noGrp="1"/>
          </p:cNvSpPr>
          <p:nvPr>
            <p:ph type="title"/>
          </p:nvPr>
        </p:nvSpPr>
        <p:spPr/>
        <p:txBody>
          <a:bodyPr/>
          <a:lstStyle/>
          <a:p>
            <a:r>
              <a:rPr lang="en-US" dirty="0">
                <a:latin typeface="Helvetica Neue Condensed"/>
              </a:rPr>
              <a:t>Future Work </a:t>
            </a:r>
          </a:p>
        </p:txBody>
      </p:sp>
      <p:sp>
        <p:nvSpPr>
          <p:cNvPr id="4" name="Slide Number Placeholder 3"/>
          <p:cNvSpPr>
            <a:spLocks noGrp="1"/>
          </p:cNvSpPr>
          <p:nvPr>
            <p:ph type="sldNum" sz="quarter" idx="4"/>
          </p:nvPr>
        </p:nvSpPr>
        <p:spPr/>
        <p:txBody>
          <a:bodyPr/>
          <a:lstStyle/>
          <a:p>
            <a:fld id="{1D4DB10E-F3E0-46B7-A627-DDAED89BC122}" type="slidenum">
              <a:rPr lang="en-US" smtClean="0"/>
              <a:pPr/>
              <a:t>17</a:t>
            </a:fld>
            <a:endParaRPr lang="en-US" dirty="0"/>
          </a:p>
        </p:txBody>
      </p:sp>
      <p:sp>
        <p:nvSpPr>
          <p:cNvPr id="6" name="TextBox 5">
            <a:extLst>
              <a:ext uri="{FF2B5EF4-FFF2-40B4-BE49-F238E27FC236}">
                <a16:creationId xmlns:a16="http://schemas.microsoft.com/office/drawing/2014/main" id="{21F625DF-4BE9-4612-AE37-23054B75EDBE}"/>
              </a:ext>
            </a:extLst>
          </p:cNvPr>
          <p:cNvSpPr txBox="1"/>
          <p:nvPr/>
        </p:nvSpPr>
        <p:spPr>
          <a:xfrm>
            <a:off x="886803" y="4886546"/>
            <a:ext cx="1495922" cy="3693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a:r>
              <a:rPr lang="en-US" dirty="0"/>
              <a:t>William Pisani</a:t>
            </a:r>
          </a:p>
        </p:txBody>
      </p:sp>
      <p:sp>
        <p:nvSpPr>
          <p:cNvPr id="7" name="Rectangle 6">
            <a:extLst>
              <a:ext uri="{FF2B5EF4-FFF2-40B4-BE49-F238E27FC236}">
                <a16:creationId xmlns:a16="http://schemas.microsoft.com/office/drawing/2014/main" id="{89568FC5-44F2-4B88-9A96-DD30E431EEB6}"/>
              </a:ext>
            </a:extLst>
          </p:cNvPr>
          <p:cNvSpPr/>
          <p:nvPr/>
        </p:nvSpPr>
        <p:spPr>
          <a:xfrm>
            <a:off x="802180" y="4641705"/>
            <a:ext cx="4782694" cy="1239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Playbook">
            <a:extLst>
              <a:ext uri="{FF2B5EF4-FFF2-40B4-BE49-F238E27FC236}">
                <a16:creationId xmlns:a16="http://schemas.microsoft.com/office/drawing/2014/main" id="{537532B8-CB85-48BA-84F8-5C91C56348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162" y="3910687"/>
            <a:ext cx="731018" cy="731018"/>
          </a:xfrm>
          <a:prstGeom prst="rect">
            <a:avLst/>
          </a:prstGeom>
        </p:spPr>
      </p:pic>
    </p:spTree>
    <p:extLst>
      <p:ext uri="{BB962C8B-B14F-4D97-AF65-F5344CB8AC3E}">
        <p14:creationId xmlns:p14="http://schemas.microsoft.com/office/powerpoint/2010/main" val="2086327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D353-2011-445D-9CAB-489CF34654AB}"/>
              </a:ext>
            </a:extLst>
          </p:cNvPr>
          <p:cNvSpPr>
            <a:spLocks noGrp="1"/>
          </p:cNvSpPr>
          <p:nvPr>
            <p:ph type="title"/>
          </p:nvPr>
        </p:nvSpPr>
        <p:spPr/>
        <p:txBody>
          <a:bodyPr/>
          <a:lstStyle/>
          <a:p>
            <a:r>
              <a:rPr lang="en-US" dirty="0">
                <a:latin typeface="Helvetica Neue Condensed"/>
              </a:rPr>
              <a:t>Finalize Design of System</a:t>
            </a:r>
            <a:endParaRPr lang="en-US" dirty="0"/>
          </a:p>
        </p:txBody>
      </p:sp>
      <p:sp>
        <p:nvSpPr>
          <p:cNvPr id="3" name="Content Placeholder 2">
            <a:extLst>
              <a:ext uri="{FF2B5EF4-FFF2-40B4-BE49-F238E27FC236}">
                <a16:creationId xmlns:a16="http://schemas.microsoft.com/office/drawing/2014/main" id="{8EC3088D-E7E6-4992-ADF3-BDF33E668C2E}"/>
              </a:ext>
            </a:extLst>
          </p:cNvPr>
          <p:cNvSpPr>
            <a:spLocks noGrp="1"/>
          </p:cNvSpPr>
          <p:nvPr>
            <p:ph idx="1"/>
          </p:nvPr>
        </p:nvSpPr>
        <p:spPr>
          <a:xfrm>
            <a:off x="826705" y="1902643"/>
            <a:ext cx="6341919" cy="5707783"/>
          </a:xfrm>
        </p:spPr>
        <p:txBody>
          <a:bodyPr vert="horz" lIns="91440" tIns="45720" rIns="91440" bIns="45720" rtlCol="0" anchor="t">
            <a:normAutofit/>
          </a:bodyPr>
          <a:lstStyle/>
          <a:p>
            <a:r>
              <a:rPr lang="en-US" sz="2500" dirty="0">
                <a:latin typeface="Helvetica Neue"/>
              </a:rPr>
              <a:t>Finalize design of prototype and full-scale model</a:t>
            </a:r>
          </a:p>
          <a:p>
            <a:pPr lvl="1"/>
            <a:r>
              <a:rPr lang="en-US" sz="2100" dirty="0">
                <a:latin typeface="Helvetica Neue"/>
              </a:rPr>
              <a:t>Welding and bolting of the box</a:t>
            </a:r>
          </a:p>
          <a:p>
            <a:pPr lvl="1"/>
            <a:r>
              <a:rPr lang="en-US" sz="2100" dirty="0">
                <a:latin typeface="Helvetica Neue"/>
              </a:rPr>
              <a:t>All components of system</a:t>
            </a:r>
          </a:p>
          <a:p>
            <a:r>
              <a:rPr lang="en-US" sz="2500" dirty="0">
                <a:latin typeface="Helvetica Neue"/>
              </a:rPr>
              <a:t>Use CAD to develop Finite Element Analysis</a:t>
            </a:r>
            <a:endParaRPr lang="en-US" sz="2500" dirty="0"/>
          </a:p>
          <a:p>
            <a:pPr lvl="1"/>
            <a:r>
              <a:rPr lang="en-US" sz="2100" dirty="0">
                <a:latin typeface="Helvetica Neue"/>
              </a:rPr>
              <a:t>Thermal Analysis</a:t>
            </a:r>
          </a:p>
          <a:p>
            <a:pPr lvl="1"/>
            <a:r>
              <a:rPr lang="en-US" sz="2100" dirty="0">
                <a:latin typeface="Helvetica Neue"/>
              </a:rPr>
              <a:t>Structural Analysis</a:t>
            </a:r>
            <a:endParaRPr lang="en-US" sz="2100" dirty="0"/>
          </a:p>
          <a:p>
            <a:pPr lvl="1"/>
            <a:r>
              <a:rPr lang="en-US" sz="2100" dirty="0">
                <a:latin typeface="Helvetica Neue"/>
              </a:rPr>
              <a:t>Test with different material types</a:t>
            </a:r>
            <a:endParaRPr lang="en-US" sz="2100" dirty="0"/>
          </a:p>
          <a:p>
            <a:pPr marL="0" indent="0">
              <a:buNone/>
            </a:pPr>
            <a:endParaRPr lang="en-US" dirty="0"/>
          </a:p>
        </p:txBody>
      </p:sp>
      <p:sp>
        <p:nvSpPr>
          <p:cNvPr id="4" name="Text Placeholder 3">
            <a:extLst>
              <a:ext uri="{FF2B5EF4-FFF2-40B4-BE49-F238E27FC236}">
                <a16:creationId xmlns:a16="http://schemas.microsoft.com/office/drawing/2014/main" id="{CF0A1AAA-BBED-4438-9EC0-A25C9F1DE99A}"/>
              </a:ext>
            </a:extLst>
          </p:cNvPr>
          <p:cNvSpPr>
            <a:spLocks noGrp="1"/>
          </p:cNvSpPr>
          <p:nvPr>
            <p:ph type="body" sz="quarter" idx="10"/>
          </p:nvPr>
        </p:nvSpPr>
        <p:spPr/>
        <p:txBody>
          <a:bodyPr/>
          <a:lstStyle/>
          <a:p>
            <a:r>
              <a:rPr lang="en-US" dirty="0"/>
              <a:t>William Pisani</a:t>
            </a:r>
          </a:p>
        </p:txBody>
      </p:sp>
      <p:pic>
        <p:nvPicPr>
          <p:cNvPr id="5" name="Picture 5" descr="A close up of a logo&#10;&#10;Description generated with high confidence">
            <a:extLst>
              <a:ext uri="{FF2B5EF4-FFF2-40B4-BE49-F238E27FC236}">
                <a16:creationId xmlns:a16="http://schemas.microsoft.com/office/drawing/2014/main" id="{32399C74-4140-4A3D-A0CB-A4E8AB904B8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80112" y="3125304"/>
            <a:ext cx="3200400" cy="3021461"/>
          </a:xfrm>
          <a:prstGeom prst="rect">
            <a:avLst/>
          </a:prstGeom>
        </p:spPr>
      </p:pic>
      <p:pic>
        <p:nvPicPr>
          <p:cNvPr id="6" name="Picture 6">
            <a:extLst>
              <a:ext uri="{FF2B5EF4-FFF2-40B4-BE49-F238E27FC236}">
                <a16:creationId xmlns:a16="http://schemas.microsoft.com/office/drawing/2014/main" id="{105011A2-2C67-4CC2-BC89-547372B2C2E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59143" y="1209960"/>
            <a:ext cx="4442338" cy="1915344"/>
          </a:xfrm>
          <a:prstGeom prst="rect">
            <a:avLst/>
          </a:prstGeom>
        </p:spPr>
      </p:pic>
      <p:sp>
        <p:nvSpPr>
          <p:cNvPr id="7" name="Slide Number Placeholder 3">
            <a:extLst>
              <a:ext uri="{FF2B5EF4-FFF2-40B4-BE49-F238E27FC236}">
                <a16:creationId xmlns:a16="http://schemas.microsoft.com/office/drawing/2014/main" id="{B8388452-5501-4046-A8B4-0D29E41E911D}"/>
              </a:ext>
            </a:extLst>
          </p:cNvPr>
          <p:cNvSpPr>
            <a:spLocks noGrp="1"/>
          </p:cNvSpPr>
          <p:nvPr>
            <p:ph type="sldNum" sz="quarter" idx="4"/>
          </p:nvPr>
        </p:nvSpPr>
        <p:spPr>
          <a:xfrm>
            <a:off x="4724400" y="6433298"/>
            <a:ext cx="2743200" cy="365760"/>
          </a:xfrm>
        </p:spPr>
        <p:txBody>
          <a:bodyPr/>
          <a:lstStyle/>
          <a:p>
            <a:fld id="{1D4DB10E-F3E0-46B7-A627-DDAED89BC122}" type="slidenum">
              <a:rPr lang="en-US" smtClean="0"/>
              <a:pPr/>
              <a:t>18</a:t>
            </a:fld>
            <a:endParaRPr lang="en-US" dirty="0"/>
          </a:p>
        </p:txBody>
      </p:sp>
    </p:spTree>
    <p:extLst>
      <p:ext uri="{BB962C8B-B14F-4D97-AF65-F5344CB8AC3E}">
        <p14:creationId xmlns:p14="http://schemas.microsoft.com/office/powerpoint/2010/main" val="2731017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D353-2011-445D-9CAB-489CF34654AB}"/>
              </a:ext>
            </a:extLst>
          </p:cNvPr>
          <p:cNvSpPr>
            <a:spLocks noGrp="1"/>
          </p:cNvSpPr>
          <p:nvPr>
            <p:ph type="title"/>
          </p:nvPr>
        </p:nvSpPr>
        <p:spPr/>
        <p:txBody>
          <a:bodyPr/>
          <a:lstStyle/>
          <a:p>
            <a:r>
              <a:rPr lang="en-US" dirty="0">
                <a:latin typeface="Helvetica Neue Condensed"/>
              </a:rPr>
              <a:t>Begin Assembly</a:t>
            </a:r>
          </a:p>
        </p:txBody>
      </p:sp>
      <p:sp>
        <p:nvSpPr>
          <p:cNvPr id="3" name="Content Placeholder 2">
            <a:extLst>
              <a:ext uri="{FF2B5EF4-FFF2-40B4-BE49-F238E27FC236}">
                <a16:creationId xmlns:a16="http://schemas.microsoft.com/office/drawing/2014/main" id="{8EC3088D-E7E6-4992-ADF3-BDF33E668C2E}"/>
              </a:ext>
            </a:extLst>
          </p:cNvPr>
          <p:cNvSpPr>
            <a:spLocks noGrp="1"/>
          </p:cNvSpPr>
          <p:nvPr>
            <p:ph idx="1"/>
          </p:nvPr>
        </p:nvSpPr>
        <p:spPr>
          <a:xfrm>
            <a:off x="838200" y="1687080"/>
            <a:ext cx="10515600" cy="4270374"/>
          </a:xfrm>
        </p:spPr>
        <p:txBody>
          <a:bodyPr vert="horz" lIns="91440" tIns="45720" rIns="91440" bIns="45720" rtlCol="0" anchor="t">
            <a:normAutofit lnSpcReduction="10000"/>
          </a:bodyPr>
          <a:lstStyle/>
          <a:p>
            <a:r>
              <a:rPr lang="en-US" sz="2500" dirty="0">
                <a:latin typeface="Helvetica Neue"/>
              </a:rPr>
              <a:t>Finish ordering smaller components</a:t>
            </a:r>
            <a:endParaRPr lang="en-US" sz="2500" dirty="0"/>
          </a:p>
          <a:p>
            <a:pPr lvl="1"/>
            <a:r>
              <a:rPr lang="en-US" sz="2100" dirty="0">
                <a:latin typeface="Helvetica Neue"/>
              </a:rPr>
              <a:t>Box material</a:t>
            </a:r>
          </a:p>
          <a:p>
            <a:pPr lvl="1"/>
            <a:r>
              <a:rPr lang="en-US" sz="2100" dirty="0">
                <a:latin typeface="Helvetica Neue"/>
              </a:rPr>
              <a:t>Mounting hardware</a:t>
            </a:r>
            <a:endParaRPr lang="en-US" sz="2100" dirty="0"/>
          </a:p>
          <a:p>
            <a:pPr lvl="1"/>
            <a:r>
              <a:rPr lang="en-US" sz="2100" dirty="0">
                <a:latin typeface="Helvetica Neue"/>
              </a:rPr>
              <a:t>Wire</a:t>
            </a:r>
            <a:endParaRPr lang="en-US" sz="2100" dirty="0"/>
          </a:p>
          <a:p>
            <a:pPr lvl="1"/>
            <a:r>
              <a:rPr lang="en-US" sz="2100" dirty="0">
                <a:latin typeface="Helvetica Neue"/>
              </a:rPr>
              <a:t>Terminal connections</a:t>
            </a:r>
            <a:endParaRPr lang="en-US" sz="2100" dirty="0"/>
          </a:p>
          <a:p>
            <a:pPr lvl="1"/>
            <a:r>
              <a:rPr lang="en-US" sz="2100" dirty="0">
                <a:latin typeface="Helvetica Neue"/>
              </a:rPr>
              <a:t>Rubber Gaskets</a:t>
            </a:r>
            <a:endParaRPr lang="en-US" sz="2100" dirty="0"/>
          </a:p>
          <a:p>
            <a:pPr lvl="1"/>
            <a:r>
              <a:rPr lang="en-US" sz="2100" dirty="0">
                <a:latin typeface="Helvetica Neue"/>
              </a:rPr>
              <a:t>Tools</a:t>
            </a:r>
            <a:endParaRPr lang="en-US" sz="2100" dirty="0"/>
          </a:p>
          <a:p>
            <a:pPr lvl="1"/>
            <a:r>
              <a:rPr lang="en-US" sz="2100" dirty="0">
                <a:latin typeface="Helvetica Neue"/>
              </a:rPr>
              <a:t>DC Converter</a:t>
            </a:r>
          </a:p>
          <a:p>
            <a:pPr lvl="1"/>
            <a:r>
              <a:rPr lang="en-US" sz="2100" dirty="0">
                <a:latin typeface="Helvetica Neue"/>
              </a:rPr>
              <a:t>AC Converter</a:t>
            </a:r>
          </a:p>
          <a:p>
            <a:pPr lvl="1"/>
            <a:r>
              <a:rPr lang="en-US" sz="2100" dirty="0">
                <a:latin typeface="Helvetica Neue"/>
              </a:rPr>
              <a:t>Etc.</a:t>
            </a:r>
            <a:endParaRPr lang="en-US" sz="2100" dirty="0"/>
          </a:p>
          <a:p>
            <a:r>
              <a:rPr lang="en-US" sz="2500" dirty="0">
                <a:latin typeface="Helvetica Neue"/>
              </a:rPr>
              <a:t>Assembly</a:t>
            </a:r>
            <a:endParaRPr lang="en-US" sz="2500" dirty="0"/>
          </a:p>
          <a:p>
            <a:pPr lvl="1"/>
            <a:r>
              <a:rPr lang="en-US" sz="2100" dirty="0">
                <a:latin typeface="Helvetica Neue"/>
              </a:rPr>
              <a:t>Integrate BMS with battery modules</a:t>
            </a:r>
            <a:endParaRPr lang="en-US" sz="2100" dirty="0"/>
          </a:p>
          <a:p>
            <a:pPr lvl="1"/>
            <a:endParaRPr lang="en-US" dirty="0"/>
          </a:p>
          <a:p>
            <a:pPr lvl="1"/>
            <a:endParaRPr lang="en-US" dirty="0"/>
          </a:p>
        </p:txBody>
      </p:sp>
      <p:sp>
        <p:nvSpPr>
          <p:cNvPr id="4" name="Text Placeholder 3">
            <a:extLst>
              <a:ext uri="{FF2B5EF4-FFF2-40B4-BE49-F238E27FC236}">
                <a16:creationId xmlns:a16="http://schemas.microsoft.com/office/drawing/2014/main" id="{CF0A1AAA-BBED-4438-9EC0-A25C9F1DE99A}"/>
              </a:ext>
            </a:extLst>
          </p:cNvPr>
          <p:cNvSpPr>
            <a:spLocks noGrp="1"/>
          </p:cNvSpPr>
          <p:nvPr>
            <p:ph type="body" sz="quarter" idx="10"/>
          </p:nvPr>
        </p:nvSpPr>
        <p:spPr/>
        <p:txBody>
          <a:bodyPr/>
          <a:lstStyle/>
          <a:p>
            <a:r>
              <a:rPr lang="en-US" dirty="0"/>
              <a:t>William Pisani</a:t>
            </a:r>
          </a:p>
        </p:txBody>
      </p:sp>
      <p:sp>
        <p:nvSpPr>
          <p:cNvPr id="5" name="Slide Number Placeholder 3">
            <a:extLst>
              <a:ext uri="{FF2B5EF4-FFF2-40B4-BE49-F238E27FC236}">
                <a16:creationId xmlns:a16="http://schemas.microsoft.com/office/drawing/2014/main" id="{5F5762A7-8115-4527-9390-51A99D7BE6A2}"/>
              </a:ext>
            </a:extLst>
          </p:cNvPr>
          <p:cNvSpPr>
            <a:spLocks noGrp="1"/>
          </p:cNvSpPr>
          <p:nvPr>
            <p:ph type="sldNum" sz="quarter" idx="4"/>
          </p:nvPr>
        </p:nvSpPr>
        <p:spPr>
          <a:xfrm>
            <a:off x="4724400" y="6433298"/>
            <a:ext cx="2743200" cy="365760"/>
          </a:xfrm>
        </p:spPr>
        <p:txBody>
          <a:bodyPr/>
          <a:lstStyle/>
          <a:p>
            <a:fld id="{1D4DB10E-F3E0-46B7-A627-DDAED89BC122}" type="slidenum">
              <a:rPr lang="en-US" smtClean="0"/>
              <a:pPr/>
              <a:t>19</a:t>
            </a:fld>
            <a:endParaRPr lang="en-US" dirty="0"/>
          </a:p>
        </p:txBody>
      </p:sp>
      <p:pic>
        <p:nvPicPr>
          <p:cNvPr id="2050" name="Picture 2" descr="Image result for klein 8 piece high voltage">
            <a:extLst>
              <a:ext uri="{FF2B5EF4-FFF2-40B4-BE49-F238E27FC236}">
                <a16:creationId xmlns:a16="http://schemas.microsoft.com/office/drawing/2014/main" id="{AAECB7A4-E8F3-4313-AB98-932EF6EA39B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9698" y="1642676"/>
            <a:ext cx="2723804" cy="3528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0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2C79FE-D56A-4BBA-B1F2-C185C74897B3}"/>
              </a:ext>
            </a:extLst>
          </p:cNvPr>
          <p:cNvSpPr>
            <a:spLocks noGrp="1"/>
          </p:cNvSpPr>
          <p:nvPr>
            <p:ph type="title"/>
          </p:nvPr>
        </p:nvSpPr>
        <p:spPr>
          <a:xfrm>
            <a:off x="838200" y="365125"/>
            <a:ext cx="10515600" cy="1325563"/>
          </a:xfrm>
        </p:spPr>
        <p:txBody>
          <a:bodyPr/>
          <a:lstStyle/>
          <a:p>
            <a:r>
              <a:rPr lang="en-US"/>
              <a:t>Team Introductions</a:t>
            </a:r>
          </a:p>
        </p:txBody>
      </p:sp>
      <p:sp>
        <p:nvSpPr>
          <p:cNvPr id="4" name="Slide Number Placeholder 3">
            <a:extLst>
              <a:ext uri="{FF2B5EF4-FFF2-40B4-BE49-F238E27FC236}">
                <a16:creationId xmlns:a16="http://schemas.microsoft.com/office/drawing/2014/main" id="{5B815365-6C77-4F9E-938B-622B08ACE784}"/>
              </a:ext>
            </a:extLst>
          </p:cNvPr>
          <p:cNvSpPr>
            <a:spLocks noGrp="1"/>
          </p:cNvSpPr>
          <p:nvPr>
            <p:ph type="sldNum" sz="quarter" idx="4"/>
          </p:nvPr>
        </p:nvSpPr>
        <p:spPr/>
        <p:txBody>
          <a:bodyPr/>
          <a:lstStyle/>
          <a:p>
            <a:fld id="{1D4DB10E-F3E0-46B7-A627-DDAED89BC122}" type="slidenum">
              <a:rPr lang="en-US" smtClean="0"/>
              <a:pPr/>
              <a:t>2</a:t>
            </a:fld>
            <a:endParaRPr lang="en-US"/>
          </a:p>
        </p:txBody>
      </p:sp>
      <p:sp>
        <p:nvSpPr>
          <p:cNvPr id="10" name="TextBox 9">
            <a:extLst>
              <a:ext uri="{FF2B5EF4-FFF2-40B4-BE49-F238E27FC236}">
                <a16:creationId xmlns:a16="http://schemas.microsoft.com/office/drawing/2014/main" id="{E5FBC7CB-E553-427C-AA97-349D1B757EBE}"/>
              </a:ext>
            </a:extLst>
          </p:cNvPr>
          <p:cNvSpPr txBox="1"/>
          <p:nvPr/>
        </p:nvSpPr>
        <p:spPr>
          <a:xfrm>
            <a:off x="5534868" y="5015320"/>
            <a:ext cx="16209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Helvetica Neue"/>
                <a:cs typeface="Calibri"/>
              </a:rPr>
              <a:t>Thomas O’Neill</a:t>
            </a:r>
          </a:p>
          <a:p>
            <a:pPr algn="ctr"/>
            <a:r>
              <a:rPr lang="en-US">
                <a:latin typeface="Helvetica Neue"/>
                <a:cs typeface="Calibri"/>
              </a:rPr>
              <a:t>ME</a:t>
            </a:r>
          </a:p>
        </p:txBody>
      </p:sp>
      <p:sp>
        <p:nvSpPr>
          <p:cNvPr id="16" name="TextBox 15">
            <a:extLst>
              <a:ext uri="{FF2B5EF4-FFF2-40B4-BE49-F238E27FC236}">
                <a16:creationId xmlns:a16="http://schemas.microsoft.com/office/drawing/2014/main" id="{CCB721FD-B869-4E63-A5CE-58576CD7388C}"/>
              </a:ext>
            </a:extLst>
          </p:cNvPr>
          <p:cNvSpPr txBox="1"/>
          <p:nvPr/>
        </p:nvSpPr>
        <p:spPr>
          <a:xfrm>
            <a:off x="7455159" y="5017765"/>
            <a:ext cx="22444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Helvetica Neue"/>
                <a:cs typeface="Calibri"/>
              </a:rPr>
              <a:t>Christopher Fishman</a:t>
            </a:r>
          </a:p>
          <a:p>
            <a:pPr algn="ctr"/>
            <a:r>
              <a:rPr lang="en-US">
                <a:latin typeface="Helvetica Neue"/>
                <a:cs typeface="Calibri"/>
              </a:rPr>
              <a:t>EE</a:t>
            </a:r>
          </a:p>
        </p:txBody>
      </p:sp>
      <p:sp>
        <p:nvSpPr>
          <p:cNvPr id="17" name="TextBox 16">
            <a:extLst>
              <a:ext uri="{FF2B5EF4-FFF2-40B4-BE49-F238E27FC236}">
                <a16:creationId xmlns:a16="http://schemas.microsoft.com/office/drawing/2014/main" id="{6B65D197-D45D-4B75-BADB-FB16B82B9EC7}"/>
              </a:ext>
            </a:extLst>
          </p:cNvPr>
          <p:cNvSpPr txBox="1"/>
          <p:nvPr/>
        </p:nvSpPr>
        <p:spPr>
          <a:xfrm>
            <a:off x="509665" y="5087038"/>
            <a:ext cx="16209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Helvetica Neue"/>
                <a:cs typeface="Calibri"/>
              </a:rPr>
              <a:t>William Pisani</a:t>
            </a:r>
          </a:p>
          <a:p>
            <a:pPr algn="ctr"/>
            <a:r>
              <a:rPr lang="en-US">
                <a:latin typeface="Helvetica Neue"/>
                <a:cs typeface="Calibri"/>
              </a:rPr>
              <a:t>ME</a:t>
            </a:r>
          </a:p>
        </p:txBody>
      </p:sp>
      <p:sp>
        <p:nvSpPr>
          <p:cNvPr id="18" name="TextBox 17">
            <a:extLst>
              <a:ext uri="{FF2B5EF4-FFF2-40B4-BE49-F238E27FC236}">
                <a16:creationId xmlns:a16="http://schemas.microsoft.com/office/drawing/2014/main" id="{C322142F-154B-4DD5-83C6-B81DBB04B7CE}"/>
              </a:ext>
            </a:extLst>
          </p:cNvPr>
          <p:cNvSpPr txBox="1"/>
          <p:nvPr/>
        </p:nvSpPr>
        <p:spPr>
          <a:xfrm>
            <a:off x="10030074" y="5087037"/>
            <a:ext cx="17801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Helvetica Neue"/>
                <a:cs typeface="Calibri"/>
              </a:rPr>
              <a:t>Christian Gaya</a:t>
            </a:r>
          </a:p>
          <a:p>
            <a:pPr algn="ctr"/>
            <a:r>
              <a:rPr lang="en-US">
                <a:latin typeface="Helvetica Neue"/>
              </a:rPr>
              <a:t>CPE</a:t>
            </a:r>
          </a:p>
        </p:txBody>
      </p:sp>
      <p:sp>
        <p:nvSpPr>
          <p:cNvPr id="19" name="TextBox 18">
            <a:extLst>
              <a:ext uri="{FF2B5EF4-FFF2-40B4-BE49-F238E27FC236}">
                <a16:creationId xmlns:a16="http://schemas.microsoft.com/office/drawing/2014/main" id="{9CA143F6-0F95-4757-826C-7FC4ECD7DD39}"/>
              </a:ext>
            </a:extLst>
          </p:cNvPr>
          <p:cNvSpPr txBox="1"/>
          <p:nvPr/>
        </p:nvSpPr>
        <p:spPr>
          <a:xfrm>
            <a:off x="3004231" y="5015320"/>
            <a:ext cx="162095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Helvetica Neue"/>
                <a:cs typeface="Calibri"/>
              </a:rPr>
              <a:t>Raymond Klouda</a:t>
            </a:r>
          </a:p>
          <a:p>
            <a:pPr algn="ctr"/>
            <a:r>
              <a:rPr lang="en-US">
                <a:latin typeface="Helvetica Neue"/>
                <a:cs typeface="Calibri"/>
              </a:rPr>
              <a:t>ME</a:t>
            </a:r>
          </a:p>
          <a:p>
            <a:pPr algn="ctr"/>
            <a:endParaRPr lang="en-US">
              <a:latin typeface="Helvetica Neue"/>
            </a:endParaRPr>
          </a:p>
        </p:txBody>
      </p:sp>
      <p:pic>
        <p:nvPicPr>
          <p:cNvPr id="3" name="Picture 4" descr="A person wearing a suit and tie smiling at the camera&#10;&#10;Description generated with very high confidence">
            <a:extLst>
              <a:ext uri="{FF2B5EF4-FFF2-40B4-BE49-F238E27FC236}">
                <a16:creationId xmlns:a16="http://schemas.microsoft.com/office/drawing/2014/main" id="{3A5E2769-B6B8-4A24-A356-B56F9818489E}"/>
              </a:ext>
            </a:extLst>
          </p:cNvPr>
          <p:cNvPicPr>
            <a:picLocks noChangeAspect="1"/>
          </p:cNvPicPr>
          <p:nvPr/>
        </p:nvPicPr>
        <p:blipFill rotWithShape="1">
          <a:blip r:embed="rId2"/>
          <a:srcRect l="16964" t="794" r="4018" b="645"/>
          <a:stretch/>
        </p:blipFill>
        <p:spPr>
          <a:xfrm>
            <a:off x="9816931" y="2191756"/>
            <a:ext cx="2192338" cy="2668076"/>
          </a:xfrm>
          <a:prstGeom prst="rect">
            <a:avLst/>
          </a:prstGeom>
        </p:spPr>
      </p:pic>
      <p:pic>
        <p:nvPicPr>
          <p:cNvPr id="6" name="Picture 7" descr="A person wearing a suit and tie smiling at the camera&#10;&#10;Description generated with very high confidence">
            <a:extLst>
              <a:ext uri="{FF2B5EF4-FFF2-40B4-BE49-F238E27FC236}">
                <a16:creationId xmlns:a16="http://schemas.microsoft.com/office/drawing/2014/main" id="{83D9DE03-83E5-4C83-A03A-D307C84651CC}"/>
              </a:ext>
            </a:extLst>
          </p:cNvPr>
          <p:cNvPicPr>
            <a:picLocks noChangeAspect="1"/>
          </p:cNvPicPr>
          <p:nvPr/>
        </p:nvPicPr>
        <p:blipFill>
          <a:blip r:embed="rId3">
            <a:clrChange>
              <a:clrFrom>
                <a:srgbClr val="FFFFFD"/>
              </a:clrFrom>
              <a:clrTo>
                <a:srgbClr val="FFFFFD">
                  <a:alpha val="0"/>
                </a:srgbClr>
              </a:clrTo>
            </a:clrChange>
          </a:blip>
          <a:stretch>
            <a:fillRect/>
          </a:stretch>
        </p:blipFill>
        <p:spPr>
          <a:xfrm>
            <a:off x="224117" y="2135840"/>
            <a:ext cx="2187390" cy="2711825"/>
          </a:xfrm>
          <a:prstGeom prst="rect">
            <a:avLst/>
          </a:prstGeom>
        </p:spPr>
      </p:pic>
      <p:pic>
        <p:nvPicPr>
          <p:cNvPr id="12" name="Picture 12" descr="A person wearing a suit and tie&#10;&#10;Description generated with very high confidence">
            <a:extLst>
              <a:ext uri="{FF2B5EF4-FFF2-40B4-BE49-F238E27FC236}">
                <a16:creationId xmlns:a16="http://schemas.microsoft.com/office/drawing/2014/main" id="{3E3F69AE-D7A6-4736-8E61-11E17FD4C434}"/>
              </a:ext>
            </a:extLst>
          </p:cNvPr>
          <p:cNvPicPr>
            <a:picLocks noChangeAspect="1"/>
          </p:cNvPicPr>
          <p:nvPr/>
        </p:nvPicPr>
        <p:blipFill rotWithShape="1">
          <a:blip r:embed="rId4"/>
          <a:srcRect r="5449" b="28105"/>
          <a:stretch/>
        </p:blipFill>
        <p:spPr>
          <a:xfrm>
            <a:off x="2645222" y="2187387"/>
            <a:ext cx="2350471" cy="2662521"/>
          </a:xfrm>
          <a:prstGeom prst="rect">
            <a:avLst/>
          </a:prstGeom>
        </p:spPr>
      </p:pic>
      <p:pic>
        <p:nvPicPr>
          <p:cNvPr id="5" name="Picture 5" descr="A person smiling for the camera&#10;&#10;Description generated with very high confidence">
            <a:extLst>
              <a:ext uri="{FF2B5EF4-FFF2-40B4-BE49-F238E27FC236}">
                <a16:creationId xmlns:a16="http://schemas.microsoft.com/office/drawing/2014/main" id="{EA736338-4C69-417D-B498-814C9200DDE3}"/>
              </a:ext>
            </a:extLst>
          </p:cNvPr>
          <p:cNvPicPr>
            <a:picLocks noChangeAspect="1"/>
          </p:cNvPicPr>
          <p:nvPr/>
        </p:nvPicPr>
        <p:blipFill>
          <a:blip r:embed="rId5"/>
          <a:stretch>
            <a:fillRect/>
          </a:stretch>
        </p:blipFill>
        <p:spPr>
          <a:xfrm>
            <a:off x="7658766" y="1950374"/>
            <a:ext cx="1744893" cy="2908943"/>
          </a:xfrm>
          <a:prstGeom prst="rect">
            <a:avLst/>
          </a:prstGeom>
        </p:spPr>
      </p:pic>
      <p:pic>
        <p:nvPicPr>
          <p:cNvPr id="13" name="Picture 12">
            <a:extLst>
              <a:ext uri="{FF2B5EF4-FFF2-40B4-BE49-F238E27FC236}">
                <a16:creationId xmlns:a16="http://schemas.microsoft.com/office/drawing/2014/main" id="{29089ED8-DF0F-462F-B628-D40E94BE249B}"/>
              </a:ext>
            </a:extLst>
          </p:cNvPr>
          <p:cNvPicPr>
            <a:picLocks noChangeAspect="1"/>
          </p:cNvPicPr>
          <p:nvPr/>
        </p:nvPicPr>
        <p:blipFill rotWithShape="1">
          <a:blip r:embed="rId6"/>
          <a:srcRect l="19822" r="20714" b="-452"/>
          <a:stretch/>
        </p:blipFill>
        <p:spPr>
          <a:xfrm>
            <a:off x="5144677" y="2160491"/>
            <a:ext cx="2365105" cy="2698826"/>
          </a:xfrm>
          <a:prstGeom prst="rect">
            <a:avLst/>
          </a:prstGeom>
        </p:spPr>
      </p:pic>
    </p:spTree>
    <p:extLst>
      <p:ext uri="{BB962C8B-B14F-4D97-AF65-F5344CB8AC3E}">
        <p14:creationId xmlns:p14="http://schemas.microsoft.com/office/powerpoint/2010/main" val="2565747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vert="horz" lIns="91440" tIns="45720" rIns="91440" bIns="45720" rtlCol="0" anchor="t">
            <a:normAutofit/>
          </a:bodyPr>
          <a:lstStyle/>
          <a:p>
            <a:pPr>
              <a:buNone/>
            </a:pPr>
            <a:r>
              <a:rPr lang="en-US" sz="1800"/>
              <a:t>Motors. (n.d.). Retrieved October 2, 2018, from http://www.evwest.com/catalog/index.php?cPath=8</a:t>
            </a:r>
          </a:p>
          <a:p>
            <a:pPr>
              <a:buNone/>
            </a:pPr>
            <a:r>
              <a:rPr lang="en-US" sz="1800"/>
              <a:t>Fuel Economy Retrieved October 2, 2018, from https://www.fueleconomy.gov/feg/hybridtech.shtml.</a:t>
            </a:r>
          </a:p>
          <a:p>
            <a:pPr>
              <a:buNone/>
            </a:pPr>
            <a:r>
              <a:rPr lang="en-US" sz="1800"/>
              <a:t>800hp Electric Pickup Retrieved October 3, 2018, from https://www.hardworkingtrucks.com/rivian-reveals-chassis-of-800-hp-electric-pickup/</a:t>
            </a:r>
          </a:p>
          <a:p>
            <a:pPr marL="0" indent="0">
              <a:buNone/>
            </a:pPr>
            <a:endParaRPr lang="en-US" sz="1800"/>
          </a:p>
          <a:p>
            <a:pPr marL="0" indent="0">
              <a:buNone/>
            </a:pPr>
            <a:endParaRPr lang="en-US" sz="1200"/>
          </a:p>
        </p:txBody>
      </p:sp>
      <p:sp>
        <p:nvSpPr>
          <p:cNvPr id="4" name="Slide Number Placeholder 3"/>
          <p:cNvSpPr>
            <a:spLocks noGrp="1"/>
          </p:cNvSpPr>
          <p:nvPr>
            <p:ph type="sldNum" sz="quarter" idx="4"/>
          </p:nvPr>
        </p:nvSpPr>
        <p:spPr/>
        <p:txBody>
          <a:bodyPr/>
          <a:lstStyle/>
          <a:p>
            <a:fld id="{1D4DB10E-F3E0-46B7-A627-DDAED89BC122}" type="slidenum">
              <a:rPr lang="en-US" smtClean="0"/>
              <a:pPr/>
              <a:t>20</a:t>
            </a:fld>
            <a:endParaRPr lang="en-US"/>
          </a:p>
        </p:txBody>
      </p:sp>
      <p:pic>
        <p:nvPicPr>
          <p:cNvPr id="6" name="Graphic 5">
            <a:extLst>
              <a:ext uri="{FF2B5EF4-FFF2-40B4-BE49-F238E27FC236}">
                <a16:creationId xmlns:a16="http://schemas.microsoft.com/office/drawing/2014/main" id="{5FAB3B11-3381-427A-88D1-03CCED8FC7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608" y="693559"/>
            <a:ext cx="668694" cy="668694"/>
          </a:xfrm>
          <a:prstGeom prst="rect">
            <a:avLst/>
          </a:prstGeom>
        </p:spPr>
      </p:pic>
    </p:spTree>
    <p:extLst>
      <p:ext uri="{BB962C8B-B14F-4D97-AF65-F5344CB8AC3E}">
        <p14:creationId xmlns:p14="http://schemas.microsoft.com/office/powerpoint/2010/main" val="240783392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4"/>
          </p:nvPr>
        </p:nvSpPr>
        <p:spPr/>
        <p:txBody>
          <a:bodyPr/>
          <a:lstStyle/>
          <a:p>
            <a:fld id="{1D4DB10E-F3E0-46B7-A627-DDAED89BC122}" type="slidenum">
              <a:rPr lang="en-US" smtClean="0"/>
              <a:pPr/>
              <a:t>21</a:t>
            </a:fld>
            <a:endParaRPr lang="en-US"/>
          </a:p>
        </p:txBody>
      </p:sp>
      <p:sp>
        <p:nvSpPr>
          <p:cNvPr id="8" name="Content Placeholder 7">
            <a:extLst>
              <a:ext uri="{FF2B5EF4-FFF2-40B4-BE49-F238E27FC236}">
                <a16:creationId xmlns:a16="http://schemas.microsoft.com/office/drawing/2014/main" id="{313BDFF1-AA63-4521-B339-C5434D04D0C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73266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Backup Slides</a:t>
            </a:r>
          </a:p>
        </p:txBody>
      </p:sp>
      <p:sp>
        <p:nvSpPr>
          <p:cNvPr id="6" name="Text Placeholder 5"/>
          <p:cNvSpPr>
            <a:spLocks noGrp="1"/>
          </p:cNvSpPr>
          <p:nvPr>
            <p:ph type="body" idx="1"/>
          </p:nvPr>
        </p:nvSpPr>
        <p:spPr/>
        <p:txBody>
          <a:bodyPr/>
          <a:lstStyle/>
          <a:p>
            <a:r>
              <a:rPr lang="en-US"/>
              <a:t>Supporting Slides to the content above.</a:t>
            </a:r>
          </a:p>
        </p:txBody>
      </p:sp>
      <p:sp>
        <p:nvSpPr>
          <p:cNvPr id="4" name="Slide Number Placeholder 3"/>
          <p:cNvSpPr>
            <a:spLocks noGrp="1"/>
          </p:cNvSpPr>
          <p:nvPr>
            <p:ph type="sldNum" sz="quarter" idx="4"/>
          </p:nvPr>
        </p:nvSpPr>
        <p:spPr/>
        <p:txBody>
          <a:bodyPr/>
          <a:lstStyle/>
          <a:p>
            <a:fld id="{1D4DB10E-F3E0-46B7-A627-DDAED89BC122}" type="slidenum">
              <a:rPr lang="en-US" smtClean="0"/>
              <a:pPr/>
              <a:t>22</a:t>
            </a:fld>
            <a:endParaRPr lang="en-US"/>
          </a:p>
        </p:txBody>
      </p:sp>
    </p:spTree>
    <p:extLst>
      <p:ext uri="{BB962C8B-B14F-4D97-AF65-F5344CB8AC3E}">
        <p14:creationId xmlns:p14="http://schemas.microsoft.com/office/powerpoint/2010/main" val="1967344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BA8E37-C35E-4457-AE18-914A951D76ED}"/>
              </a:ext>
            </a:extLst>
          </p:cNvPr>
          <p:cNvSpPr>
            <a:spLocks noGrp="1"/>
          </p:cNvSpPr>
          <p:nvPr>
            <p:ph type="sldNum" sz="quarter" idx="4"/>
          </p:nvPr>
        </p:nvSpPr>
        <p:spPr/>
        <p:txBody>
          <a:bodyPr/>
          <a:lstStyle/>
          <a:p>
            <a:fld id="{1D4DB10E-F3E0-46B7-A627-DDAED89BC122}" type="slidenum">
              <a:rPr lang="en-US" smtClean="0"/>
              <a:pPr/>
              <a:t>23</a:t>
            </a:fld>
            <a:endParaRPr lang="en-US"/>
          </a:p>
        </p:txBody>
      </p:sp>
      <p:sp>
        <p:nvSpPr>
          <p:cNvPr id="4" name="Text Placeholder 3">
            <a:extLst>
              <a:ext uri="{FF2B5EF4-FFF2-40B4-BE49-F238E27FC236}">
                <a16:creationId xmlns:a16="http://schemas.microsoft.com/office/drawing/2014/main" id="{008923FE-393F-4448-AD6A-EF5FEE4A0FD9}"/>
              </a:ext>
            </a:extLst>
          </p:cNvPr>
          <p:cNvSpPr>
            <a:spLocks noGrp="1"/>
          </p:cNvSpPr>
          <p:nvPr>
            <p:ph type="body" sz="quarter" idx="10"/>
          </p:nvPr>
        </p:nvSpPr>
        <p:spPr/>
        <p:txBody>
          <a:bodyPr/>
          <a:lstStyle/>
          <a:p>
            <a:endParaRPr lang="en-US"/>
          </a:p>
        </p:txBody>
      </p:sp>
      <p:graphicFrame>
        <p:nvGraphicFramePr>
          <p:cNvPr id="6" name="Table 5">
            <a:extLst>
              <a:ext uri="{FF2B5EF4-FFF2-40B4-BE49-F238E27FC236}">
                <a16:creationId xmlns:a16="http://schemas.microsoft.com/office/drawing/2014/main" id="{8FD30B6B-3DDE-46C5-810F-F0EE88270992}"/>
              </a:ext>
            </a:extLst>
          </p:cNvPr>
          <p:cNvGraphicFramePr>
            <a:graphicFrameLocks noGrp="1"/>
          </p:cNvGraphicFramePr>
          <p:nvPr>
            <p:extLst>
              <p:ext uri="{D42A27DB-BD31-4B8C-83A1-F6EECF244321}">
                <p14:modId xmlns:p14="http://schemas.microsoft.com/office/powerpoint/2010/main" val="4248233061"/>
              </p:ext>
            </p:extLst>
          </p:nvPr>
        </p:nvGraphicFramePr>
        <p:xfrm>
          <a:off x="50800" y="50800"/>
          <a:ext cx="12095952" cy="6042969"/>
        </p:xfrm>
        <a:graphic>
          <a:graphicData uri="http://schemas.openxmlformats.org/drawingml/2006/table">
            <a:tbl>
              <a:tblPr firstRow="1" bandRow="1">
                <a:tableStyleId>{073A0DAA-6AF3-43AB-8588-CEC1D06C72B9}</a:tableStyleId>
              </a:tblPr>
              <a:tblGrid>
                <a:gridCol w="3675458">
                  <a:extLst>
                    <a:ext uri="{9D8B030D-6E8A-4147-A177-3AD203B41FA5}">
                      <a16:colId xmlns:a16="http://schemas.microsoft.com/office/drawing/2014/main" val="897309692"/>
                    </a:ext>
                  </a:extLst>
                </a:gridCol>
                <a:gridCol w="4453333">
                  <a:extLst>
                    <a:ext uri="{9D8B030D-6E8A-4147-A177-3AD203B41FA5}">
                      <a16:colId xmlns:a16="http://schemas.microsoft.com/office/drawing/2014/main" val="770451371"/>
                    </a:ext>
                  </a:extLst>
                </a:gridCol>
                <a:gridCol w="3967161">
                  <a:extLst>
                    <a:ext uri="{9D8B030D-6E8A-4147-A177-3AD203B41FA5}">
                      <a16:colId xmlns:a16="http://schemas.microsoft.com/office/drawing/2014/main" val="1560198650"/>
                    </a:ext>
                  </a:extLst>
                </a:gridCol>
              </a:tblGrid>
              <a:tr h="279400">
                <a:tc>
                  <a:txBody>
                    <a:bodyPr/>
                    <a:lstStyle/>
                    <a:p>
                      <a:pPr rtl="0" fontAlgn="base"/>
                      <a:r>
                        <a:rPr lang="en-US" sz="1200">
                          <a:effectLst/>
                        </a:rPr>
                        <a:t>Question/Prompt </a:t>
                      </a:r>
                      <a:endParaRPr lang="en-US">
                        <a:effectLst/>
                      </a:endParaRPr>
                    </a:p>
                  </a:txBody>
                  <a:tcPr/>
                </a:tc>
                <a:tc>
                  <a:txBody>
                    <a:bodyPr/>
                    <a:lstStyle/>
                    <a:p>
                      <a:pPr rtl="0" fontAlgn="base"/>
                      <a:r>
                        <a:rPr lang="en-US" sz="1200">
                          <a:effectLst/>
                        </a:rPr>
                        <a:t>Customer Statement </a:t>
                      </a:r>
                      <a:endParaRPr lang="en-US">
                        <a:effectLst/>
                      </a:endParaRPr>
                    </a:p>
                  </a:txBody>
                  <a:tcPr/>
                </a:tc>
                <a:tc>
                  <a:txBody>
                    <a:bodyPr/>
                    <a:lstStyle/>
                    <a:p>
                      <a:pPr rtl="0" fontAlgn="base"/>
                      <a:r>
                        <a:rPr lang="en-US" sz="1200">
                          <a:effectLst/>
                        </a:rPr>
                        <a:t>Interpreted Need </a:t>
                      </a:r>
                      <a:endParaRPr lang="en-US">
                        <a:effectLst/>
                      </a:endParaRPr>
                    </a:p>
                  </a:txBody>
                  <a:tcPr/>
                </a:tc>
                <a:extLst>
                  <a:ext uri="{0D108BD9-81ED-4DB2-BD59-A6C34878D82A}">
                    <a16:rowId xmlns:a16="http://schemas.microsoft.com/office/drawing/2014/main" val="2204098530"/>
                  </a:ext>
                </a:extLst>
              </a:tr>
              <a:tr h="845620">
                <a:tc>
                  <a:txBody>
                    <a:bodyPr/>
                    <a:lstStyle/>
                    <a:p>
                      <a:pPr rtl="0" fontAlgn="base"/>
                      <a:r>
                        <a:rPr lang="en-US" sz="1200">
                          <a:effectLst/>
                        </a:rPr>
                        <a:t>Should we build a battery box specific to the current SAE hybrid vehicle?  </a:t>
                      </a:r>
                      <a:endParaRPr lang="en-US">
                        <a:effectLst/>
                      </a:endParaRPr>
                    </a:p>
                  </a:txBody>
                  <a:tcPr/>
                </a:tc>
                <a:tc>
                  <a:txBody>
                    <a:bodyPr/>
                    <a:lstStyle/>
                    <a:p>
                      <a:pPr rtl="0" fontAlgn="base"/>
                      <a:r>
                        <a:rPr lang="en-US" sz="1200">
                          <a:effectLst/>
                        </a:rPr>
                        <a:t>I want to be able to provide parameters about the battery that the box is holding and get values returned about the size of the box. </a:t>
                      </a:r>
                      <a:endParaRPr lang="en-US">
                        <a:effectLst/>
                      </a:endParaRPr>
                    </a:p>
                  </a:txBody>
                  <a:tcPr/>
                </a:tc>
                <a:tc>
                  <a:txBody>
                    <a:bodyPr/>
                    <a:lstStyle/>
                    <a:p>
                      <a:pPr rtl="0" fontAlgn="base"/>
                      <a:r>
                        <a:rPr lang="en-US" sz="1200">
                          <a:effectLst/>
                        </a:rPr>
                        <a:t>A program should take parameters about a battery and output parameters about a battery box. </a:t>
                      </a:r>
                      <a:endParaRPr lang="en-US">
                        <a:effectLst/>
                      </a:endParaRPr>
                    </a:p>
                  </a:txBody>
                  <a:tcPr/>
                </a:tc>
                <a:extLst>
                  <a:ext uri="{0D108BD9-81ED-4DB2-BD59-A6C34878D82A}">
                    <a16:rowId xmlns:a16="http://schemas.microsoft.com/office/drawing/2014/main" val="3820444145"/>
                  </a:ext>
                </a:extLst>
              </a:tr>
              <a:tr h="689848">
                <a:tc>
                  <a:txBody>
                    <a:bodyPr/>
                    <a:lstStyle/>
                    <a:p>
                      <a:pPr rtl="0" fontAlgn="base"/>
                      <a:r>
                        <a:rPr lang="en-US" sz="1200">
                          <a:effectLst/>
                        </a:rPr>
                        <a:t>Should a physical model of the battery box be built?  </a:t>
                      </a:r>
                      <a:endParaRPr lang="en-US">
                        <a:effectLst/>
                      </a:endParaRPr>
                    </a:p>
                  </a:txBody>
                  <a:tcPr/>
                </a:tc>
                <a:tc>
                  <a:txBody>
                    <a:bodyPr/>
                    <a:lstStyle/>
                    <a:p>
                      <a:pPr rtl="0" fontAlgn="base"/>
                      <a:r>
                        <a:rPr lang="en-US" sz="1200">
                          <a:effectLst/>
                        </a:rPr>
                        <a:t>The main item I'm looking for is the program that will give me values based on the battery. </a:t>
                      </a:r>
                      <a:endParaRPr lang="en-US">
                        <a:effectLst/>
                      </a:endParaRPr>
                    </a:p>
                  </a:txBody>
                  <a:tcPr/>
                </a:tc>
                <a:tc>
                  <a:txBody>
                    <a:bodyPr/>
                    <a:lstStyle/>
                    <a:p>
                      <a:pPr rtl="0" fontAlgn="base"/>
                      <a:r>
                        <a:rPr lang="en-US" sz="1200">
                          <a:effectLst/>
                        </a:rPr>
                        <a:t>The main item I'm looking for is the program that will give me values based on the battery. </a:t>
                      </a:r>
                      <a:endParaRPr lang="en-US">
                        <a:effectLst/>
                      </a:endParaRPr>
                    </a:p>
                  </a:txBody>
                  <a:tcPr/>
                </a:tc>
                <a:extLst>
                  <a:ext uri="{0D108BD9-81ED-4DB2-BD59-A6C34878D82A}">
                    <a16:rowId xmlns:a16="http://schemas.microsoft.com/office/drawing/2014/main" val="157560601"/>
                  </a:ext>
                </a:extLst>
              </a:tr>
              <a:tr h="1157165">
                <a:tc>
                  <a:txBody>
                    <a:bodyPr/>
                    <a:lstStyle/>
                    <a:p>
                      <a:pPr rtl="0" fontAlgn="base"/>
                      <a:r>
                        <a:rPr lang="en-US" sz="1200">
                          <a:effectLst/>
                        </a:rPr>
                        <a:t>What should the battery box protect from?  </a:t>
                      </a:r>
                      <a:endParaRPr lang="en-US">
                        <a:effectLst/>
                      </a:endParaRPr>
                    </a:p>
                  </a:txBody>
                  <a:tcPr/>
                </a:tc>
                <a:tc>
                  <a:txBody>
                    <a:bodyPr/>
                    <a:lstStyle/>
                    <a:p>
                      <a:pPr rtl="0" fontAlgn="base"/>
                      <a:r>
                        <a:rPr lang="en-US" sz="1200">
                          <a:effectLst/>
                        </a:rPr>
                        <a:t>The container should be waterproof, thermally insulated, and environmentally sustainable.  </a:t>
                      </a:r>
                      <a:endParaRPr lang="en-US">
                        <a:effectLst/>
                      </a:endParaRPr>
                    </a:p>
                  </a:txBody>
                  <a:tcPr/>
                </a:tc>
                <a:tc>
                  <a:txBody>
                    <a:bodyPr/>
                    <a:lstStyle/>
                    <a:p>
                      <a:pPr rtl="0" fontAlgn="base"/>
                      <a:r>
                        <a:rPr lang="en-US" sz="1200">
                          <a:effectLst/>
                        </a:rPr>
                        <a:t>The battery box protects the battery. The battery box prevents overheating of the battery. The battery box does not negatively impact the environment. </a:t>
                      </a:r>
                      <a:endParaRPr lang="en-US">
                        <a:effectLst/>
                      </a:endParaRPr>
                    </a:p>
                  </a:txBody>
                  <a:tcPr/>
                </a:tc>
                <a:extLst>
                  <a:ext uri="{0D108BD9-81ED-4DB2-BD59-A6C34878D82A}">
                    <a16:rowId xmlns:a16="http://schemas.microsoft.com/office/drawing/2014/main" val="3074940035"/>
                  </a:ext>
                </a:extLst>
              </a:tr>
              <a:tr h="845620">
                <a:tc>
                  <a:txBody>
                    <a:bodyPr/>
                    <a:lstStyle/>
                    <a:p>
                      <a:pPr rtl="0" fontAlgn="base"/>
                      <a:r>
                        <a:rPr lang="en-US" sz="1200">
                          <a:effectLst/>
                        </a:rPr>
                        <a:t>What should the BMS do?  </a:t>
                      </a:r>
                      <a:endParaRPr lang="en-US">
                        <a:effectLst/>
                      </a:endParaRPr>
                    </a:p>
                  </a:txBody>
                  <a:tcPr/>
                </a:tc>
                <a:tc>
                  <a:txBody>
                    <a:bodyPr/>
                    <a:lstStyle/>
                    <a:p>
                      <a:pPr rtl="0" fontAlgn="base"/>
                      <a:r>
                        <a:rPr lang="en-US" sz="1200">
                          <a:effectLst/>
                        </a:rPr>
                        <a:t>The BMS will maintain charge control and cell balancing of the battery in a safe and efficient manner while also monitoring power input and output. </a:t>
                      </a:r>
                      <a:endParaRPr lang="en-US">
                        <a:effectLst/>
                      </a:endParaRPr>
                    </a:p>
                  </a:txBody>
                  <a:tcPr/>
                </a:tc>
                <a:tc>
                  <a:txBody>
                    <a:bodyPr/>
                    <a:lstStyle/>
                    <a:p>
                      <a:pPr rtl="0" fontAlgn="base"/>
                      <a:r>
                        <a:rPr lang="en-US" sz="1200">
                          <a:effectLst/>
                        </a:rPr>
                        <a:t>BMS maintains charge control, cell balancing, and monitors power input and output. </a:t>
                      </a:r>
                      <a:endParaRPr lang="en-US">
                        <a:effectLst/>
                      </a:endParaRPr>
                    </a:p>
                  </a:txBody>
                  <a:tcPr/>
                </a:tc>
                <a:extLst>
                  <a:ext uri="{0D108BD9-81ED-4DB2-BD59-A6C34878D82A}">
                    <a16:rowId xmlns:a16="http://schemas.microsoft.com/office/drawing/2014/main" val="3181683542"/>
                  </a:ext>
                </a:extLst>
              </a:tr>
              <a:tr h="689848">
                <a:tc>
                  <a:txBody>
                    <a:bodyPr/>
                    <a:lstStyle/>
                    <a:p>
                      <a:pPr rtl="0" fontAlgn="base"/>
                      <a:r>
                        <a:rPr lang="en-US" sz="1200">
                          <a:effectLst/>
                        </a:rPr>
                        <a:t>What battery are we using to create a BMS for?  </a:t>
                      </a:r>
                      <a:endParaRPr lang="en-US">
                        <a:effectLst/>
                      </a:endParaRPr>
                    </a:p>
                  </a:txBody>
                  <a:tcPr/>
                </a:tc>
                <a:tc>
                  <a:txBody>
                    <a:bodyPr/>
                    <a:lstStyle/>
                    <a:p>
                      <a:pPr rtl="0" fontAlgn="base"/>
                      <a:r>
                        <a:rPr lang="en-US" sz="1200">
                          <a:effectLst/>
                        </a:rPr>
                        <a:t>Decide on a series of parallel battery. Whichever work best for the motor that is being used in the vehicle. </a:t>
                      </a:r>
                      <a:endParaRPr lang="en-US">
                        <a:effectLst/>
                      </a:endParaRPr>
                    </a:p>
                  </a:txBody>
                  <a:tcPr/>
                </a:tc>
                <a:tc>
                  <a:txBody>
                    <a:bodyPr/>
                    <a:lstStyle/>
                    <a:p>
                      <a:pPr rtl="0" fontAlgn="base"/>
                      <a:r>
                        <a:rPr lang="en-US" sz="1200">
                          <a:effectLst/>
                        </a:rPr>
                        <a:t>Battery system for a momentary high-torque boost should be focal point of the BMS system </a:t>
                      </a:r>
                      <a:endParaRPr lang="en-US">
                        <a:effectLst/>
                      </a:endParaRPr>
                    </a:p>
                  </a:txBody>
                  <a:tcPr/>
                </a:tc>
                <a:extLst>
                  <a:ext uri="{0D108BD9-81ED-4DB2-BD59-A6C34878D82A}">
                    <a16:rowId xmlns:a16="http://schemas.microsoft.com/office/drawing/2014/main" val="3650344677"/>
                  </a:ext>
                </a:extLst>
              </a:tr>
              <a:tr h="845620">
                <a:tc>
                  <a:txBody>
                    <a:bodyPr/>
                    <a:lstStyle/>
                    <a:p>
                      <a:pPr rtl="0" fontAlgn="base"/>
                      <a:r>
                        <a:rPr lang="en-US" sz="1200">
                          <a:effectLst/>
                        </a:rPr>
                        <a:t>Should we investigate building our own battery or buying one off the shelf?  </a:t>
                      </a:r>
                      <a:endParaRPr lang="en-US">
                        <a:effectLst/>
                      </a:endParaRPr>
                    </a:p>
                  </a:txBody>
                  <a:tcPr/>
                </a:tc>
                <a:tc>
                  <a:txBody>
                    <a:bodyPr/>
                    <a:lstStyle/>
                    <a:p>
                      <a:pPr rtl="0" fontAlgn="base"/>
                      <a:r>
                        <a:rPr lang="en-US" sz="1200">
                          <a:effectLst/>
                        </a:rPr>
                        <a:t>Creating your own battery would be very difficult. I recommend buying one off the shelf and using that to create a BMS.  </a:t>
                      </a:r>
                      <a:endParaRPr lang="en-US">
                        <a:effectLst/>
                      </a:endParaRPr>
                    </a:p>
                  </a:txBody>
                  <a:tcPr/>
                </a:tc>
                <a:tc>
                  <a:txBody>
                    <a:bodyPr/>
                    <a:lstStyle/>
                    <a:p>
                      <a:pPr rtl="0" fontAlgn="base"/>
                      <a:r>
                        <a:rPr lang="en-US" sz="1200">
                          <a:effectLst/>
                        </a:rPr>
                        <a:t>Battery will be purchased. </a:t>
                      </a:r>
                      <a:endParaRPr lang="en-US">
                        <a:effectLst/>
                      </a:endParaRPr>
                    </a:p>
                  </a:txBody>
                  <a:tcPr/>
                </a:tc>
                <a:extLst>
                  <a:ext uri="{0D108BD9-81ED-4DB2-BD59-A6C34878D82A}">
                    <a16:rowId xmlns:a16="http://schemas.microsoft.com/office/drawing/2014/main" val="1062849001"/>
                  </a:ext>
                </a:extLst>
              </a:tr>
              <a:tr h="689848">
                <a:tc>
                  <a:txBody>
                    <a:bodyPr/>
                    <a:lstStyle/>
                    <a:p>
                      <a:pPr rtl="0" fontAlgn="base"/>
                      <a:r>
                        <a:rPr lang="en-US" sz="1200">
                          <a:effectLst/>
                        </a:rPr>
                        <a:t>Do you think there are any restrictions to the battery box and BMS?  </a:t>
                      </a:r>
                      <a:endParaRPr lang="en-US">
                        <a:effectLst/>
                      </a:endParaRPr>
                    </a:p>
                  </a:txBody>
                  <a:tcPr/>
                </a:tc>
                <a:tc>
                  <a:txBody>
                    <a:bodyPr/>
                    <a:lstStyle/>
                    <a:p>
                      <a:pPr rtl="0" fontAlgn="base"/>
                      <a:r>
                        <a:rPr lang="en-US" sz="1200">
                          <a:effectLst/>
                        </a:rPr>
                        <a:t>The SAE rulebook for the competition should contain all details about how the vehicles must be built. </a:t>
                      </a:r>
                      <a:endParaRPr lang="en-US">
                        <a:effectLst/>
                      </a:endParaRPr>
                    </a:p>
                  </a:txBody>
                  <a:tcPr/>
                </a:tc>
                <a:tc>
                  <a:txBody>
                    <a:bodyPr/>
                    <a:lstStyle/>
                    <a:p>
                      <a:pPr rtl="0" fontAlgn="base"/>
                      <a:r>
                        <a:rPr lang="en-US" sz="1200">
                          <a:effectLst/>
                        </a:rPr>
                        <a:t>The battery box and BMS both must adhere to SAE competition guidelines. </a:t>
                      </a:r>
                      <a:endParaRPr lang="en-US">
                        <a:effectLst/>
                      </a:endParaRPr>
                    </a:p>
                  </a:txBody>
                  <a:tcPr/>
                </a:tc>
                <a:extLst>
                  <a:ext uri="{0D108BD9-81ED-4DB2-BD59-A6C34878D82A}">
                    <a16:rowId xmlns:a16="http://schemas.microsoft.com/office/drawing/2014/main" val="1212300111"/>
                  </a:ext>
                </a:extLst>
              </a:tr>
            </a:tbl>
          </a:graphicData>
        </a:graphic>
      </p:graphicFrame>
    </p:spTree>
    <p:extLst>
      <p:ext uri="{BB962C8B-B14F-4D97-AF65-F5344CB8AC3E}">
        <p14:creationId xmlns:p14="http://schemas.microsoft.com/office/powerpoint/2010/main" val="912695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5B6C-85BA-40EA-AAF4-D8B30E487EC0}"/>
              </a:ext>
            </a:extLst>
          </p:cNvPr>
          <p:cNvSpPr>
            <a:spLocks noGrp="1"/>
          </p:cNvSpPr>
          <p:nvPr>
            <p:ph type="title"/>
          </p:nvPr>
        </p:nvSpPr>
        <p:spPr/>
        <p:txBody>
          <a:bodyPr/>
          <a:lstStyle/>
          <a:p>
            <a:endParaRPr lang="en-US"/>
          </a:p>
        </p:txBody>
      </p:sp>
      <p:graphicFrame>
        <p:nvGraphicFramePr>
          <p:cNvPr id="7" name="Content Placeholder 6">
            <a:extLst>
              <a:ext uri="{FF2B5EF4-FFF2-40B4-BE49-F238E27FC236}">
                <a16:creationId xmlns:a16="http://schemas.microsoft.com/office/drawing/2014/main" id="{B33EB966-FF2D-475C-94A9-6250059685B2}"/>
              </a:ext>
            </a:extLst>
          </p:cNvPr>
          <p:cNvGraphicFramePr>
            <a:graphicFrameLocks noGrp="1"/>
          </p:cNvGraphicFramePr>
          <p:nvPr>
            <p:ph sz="half" idx="1"/>
            <p:extLst>
              <p:ext uri="{D42A27DB-BD31-4B8C-83A1-F6EECF244321}">
                <p14:modId xmlns:p14="http://schemas.microsoft.com/office/powerpoint/2010/main" val="411420740"/>
              </p:ext>
            </p:extLst>
          </p:nvPr>
        </p:nvGraphicFramePr>
        <p:xfrm>
          <a:off x="0" y="-20006"/>
          <a:ext cx="12191999" cy="5874160"/>
        </p:xfrm>
        <a:graphic>
          <a:graphicData uri="http://schemas.openxmlformats.org/drawingml/2006/table">
            <a:tbl>
              <a:tblPr>
                <a:tableStyleId>{5C22544A-7EE6-4342-B048-85BDC9FD1C3A}</a:tableStyleId>
              </a:tblPr>
              <a:tblGrid>
                <a:gridCol w="765146">
                  <a:extLst>
                    <a:ext uri="{9D8B030D-6E8A-4147-A177-3AD203B41FA5}">
                      <a16:colId xmlns:a16="http://schemas.microsoft.com/office/drawing/2014/main" val="65804520"/>
                    </a:ext>
                  </a:extLst>
                </a:gridCol>
                <a:gridCol w="1228261">
                  <a:extLst>
                    <a:ext uri="{9D8B030D-6E8A-4147-A177-3AD203B41FA5}">
                      <a16:colId xmlns:a16="http://schemas.microsoft.com/office/drawing/2014/main" val="3064511680"/>
                    </a:ext>
                  </a:extLst>
                </a:gridCol>
                <a:gridCol w="1016840">
                  <a:extLst>
                    <a:ext uri="{9D8B030D-6E8A-4147-A177-3AD203B41FA5}">
                      <a16:colId xmlns:a16="http://schemas.microsoft.com/office/drawing/2014/main" val="3848276174"/>
                    </a:ext>
                  </a:extLst>
                </a:gridCol>
                <a:gridCol w="1953136">
                  <a:extLst>
                    <a:ext uri="{9D8B030D-6E8A-4147-A177-3AD203B41FA5}">
                      <a16:colId xmlns:a16="http://schemas.microsoft.com/office/drawing/2014/main" val="3316375050"/>
                    </a:ext>
                  </a:extLst>
                </a:gridCol>
                <a:gridCol w="1651106">
                  <a:extLst>
                    <a:ext uri="{9D8B030D-6E8A-4147-A177-3AD203B41FA5}">
                      <a16:colId xmlns:a16="http://schemas.microsoft.com/office/drawing/2014/main" val="285862410"/>
                    </a:ext>
                  </a:extLst>
                </a:gridCol>
                <a:gridCol w="814522">
                  <a:extLst>
                    <a:ext uri="{9D8B030D-6E8A-4147-A177-3AD203B41FA5}">
                      <a16:colId xmlns:a16="http://schemas.microsoft.com/office/drawing/2014/main" val="152379511"/>
                    </a:ext>
                  </a:extLst>
                </a:gridCol>
                <a:gridCol w="212384">
                  <a:extLst>
                    <a:ext uri="{9D8B030D-6E8A-4147-A177-3AD203B41FA5}">
                      <a16:colId xmlns:a16="http://schemas.microsoft.com/office/drawing/2014/main" val="2200982627"/>
                    </a:ext>
                  </a:extLst>
                </a:gridCol>
                <a:gridCol w="604064">
                  <a:extLst>
                    <a:ext uri="{9D8B030D-6E8A-4147-A177-3AD203B41FA5}">
                      <a16:colId xmlns:a16="http://schemas.microsoft.com/office/drawing/2014/main" val="4176126116"/>
                    </a:ext>
                  </a:extLst>
                </a:gridCol>
                <a:gridCol w="795348">
                  <a:extLst>
                    <a:ext uri="{9D8B030D-6E8A-4147-A177-3AD203B41FA5}">
                      <a16:colId xmlns:a16="http://schemas.microsoft.com/office/drawing/2014/main" val="1921864790"/>
                    </a:ext>
                  </a:extLst>
                </a:gridCol>
                <a:gridCol w="624198">
                  <a:extLst>
                    <a:ext uri="{9D8B030D-6E8A-4147-A177-3AD203B41FA5}">
                      <a16:colId xmlns:a16="http://schemas.microsoft.com/office/drawing/2014/main" val="218869745"/>
                    </a:ext>
                  </a:extLst>
                </a:gridCol>
                <a:gridCol w="593995">
                  <a:extLst>
                    <a:ext uri="{9D8B030D-6E8A-4147-A177-3AD203B41FA5}">
                      <a16:colId xmlns:a16="http://schemas.microsoft.com/office/drawing/2014/main" val="3520575609"/>
                    </a:ext>
                  </a:extLst>
                </a:gridCol>
                <a:gridCol w="593995">
                  <a:extLst>
                    <a:ext uri="{9D8B030D-6E8A-4147-A177-3AD203B41FA5}">
                      <a16:colId xmlns:a16="http://schemas.microsoft.com/office/drawing/2014/main" val="2021066412"/>
                    </a:ext>
                  </a:extLst>
                </a:gridCol>
                <a:gridCol w="664468">
                  <a:extLst>
                    <a:ext uri="{9D8B030D-6E8A-4147-A177-3AD203B41FA5}">
                      <a16:colId xmlns:a16="http://schemas.microsoft.com/office/drawing/2014/main" val="170119744"/>
                    </a:ext>
                  </a:extLst>
                </a:gridCol>
                <a:gridCol w="674536">
                  <a:extLst>
                    <a:ext uri="{9D8B030D-6E8A-4147-A177-3AD203B41FA5}">
                      <a16:colId xmlns:a16="http://schemas.microsoft.com/office/drawing/2014/main" val="391617691"/>
                    </a:ext>
                  </a:extLst>
                </a:gridCol>
              </a:tblGrid>
              <a:tr h="527716">
                <a:tc>
                  <a:txBody>
                    <a:bodyPr/>
                    <a:lstStyle/>
                    <a:p>
                      <a:pPr algn="ctr" fontAlgn="ctr"/>
                      <a:r>
                        <a:rPr lang="en-US" sz="400" u="none" strike="noStrike">
                          <a:effectLst/>
                        </a:rPr>
                        <a:t>Part #</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Part Name</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Revision</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Description</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Specifications</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Quantity</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Unit of Measure</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Unit Cost</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Vendor Name</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Ordered?</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Estimated Delivery</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Arrival Date</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Maturity</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Cost</a:t>
                      </a:r>
                      <a:endParaRPr lang="en-US" sz="400" b="1" i="0" u="none" strike="noStrike">
                        <a:solidFill>
                          <a:srgbClr val="FFFFFF"/>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255118630"/>
                  </a:ext>
                </a:extLst>
              </a:tr>
              <a:tr h="343803">
                <a:tc>
                  <a:txBody>
                    <a:bodyPr/>
                    <a:lstStyle/>
                    <a:p>
                      <a:pPr algn="ctr" fontAlgn="ctr"/>
                      <a:r>
                        <a:rPr lang="en-US" sz="400" u="none" strike="noStrike">
                          <a:effectLst/>
                        </a:rPr>
                        <a:t>295B9-3NF0A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Battery</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Nissan Leaf battery pack to be used with the built battery management system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Single packs that will contain four cells 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2</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85.00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Miami hybrid</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170.00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963504328"/>
                  </a:ext>
                </a:extLst>
              </a:tr>
              <a:tr h="229202">
                <a:tc>
                  <a:txBody>
                    <a:bodyPr/>
                    <a:lstStyle/>
                    <a:p>
                      <a:pPr algn="ctr" fontAlgn="ctr"/>
                      <a:r>
                        <a:rPr lang="en-US" sz="400" u="none" strike="noStrike">
                          <a:effectLst/>
                        </a:rPr>
                        <a:t>1NYK7</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Aluminum 6061 Sheets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Will surround the battery to act as a protective box</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1/4 in x 24 in x 24 in</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3</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191.84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Grainger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575.52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3477439654"/>
                  </a:ext>
                </a:extLst>
              </a:tr>
              <a:tr h="229202">
                <a:tc>
                  <a:txBody>
                    <a:bodyPr/>
                    <a:lstStyle/>
                    <a:p>
                      <a:pPr algn="ctr" fontAlgn="ctr"/>
                      <a:r>
                        <a:rPr lang="en-US" sz="400" u="none" strike="noStrike">
                          <a:effectLst/>
                        </a:rPr>
                        <a:t>8514K74</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Damping Material</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Prevents damage to internal box components due to shock and vibration</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3/8 in x 24 in x 24 in</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227.31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McMaster-Carr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227.31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4180507042"/>
                  </a:ext>
                </a:extLst>
              </a:tr>
              <a:tr h="343803">
                <a:tc>
                  <a:txBody>
                    <a:bodyPr/>
                    <a:lstStyle/>
                    <a:p>
                      <a:pPr algn="l" fontAlgn="b"/>
                      <a:r>
                        <a:rPr lang="en-US" sz="400" u="none" strike="noStrike">
                          <a:effectLst/>
                        </a:rPr>
                        <a:t>CL-W019-OS00TR-A</a:t>
                      </a:r>
                      <a:endParaRPr lang="en-US" sz="400" b="0" i="0" u="none" strike="noStrike">
                        <a:solidFill>
                          <a:srgbClr val="4D4D4D"/>
                        </a:solidFill>
                        <a:effectLst/>
                        <a:latin typeface="Times New Roman" panose="02020603050405020304" pitchFamily="18" charset="0"/>
                      </a:endParaRPr>
                    </a:p>
                  </a:txBody>
                  <a:tcPr marL="2567" marR="2567" marT="2567" marB="0" anchor="b"/>
                </a:tc>
                <a:tc>
                  <a:txBody>
                    <a:bodyPr/>
                    <a:lstStyle/>
                    <a:p>
                      <a:pPr algn="ctr" fontAlgn="ctr"/>
                      <a:r>
                        <a:rPr lang="en-US" sz="400" u="none" strike="noStrike">
                          <a:effectLst/>
                        </a:rPr>
                        <a:t>Thermaltake Transparent Hose</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Carrys the liquid coolant between the battery and the heat exchanger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Inside Diameter: 1/2"(13 mm )</a:t>
                      </a:r>
                      <a:br>
                        <a:rPr lang="en-US" sz="400" u="none" strike="noStrike">
                          <a:effectLst/>
                        </a:rPr>
                      </a:br>
                      <a:r>
                        <a:rPr lang="en-US" sz="400" u="none" strike="noStrike">
                          <a:effectLst/>
                        </a:rPr>
                        <a:t>Outside Diameter: 3/4"(19 mm)</a:t>
                      </a:r>
                      <a:br>
                        <a:rPr lang="en-US" sz="400" u="none" strike="noStrike">
                          <a:effectLst/>
                        </a:rPr>
                      </a:br>
                      <a:r>
                        <a:rPr lang="en-US" sz="400" u="none" strike="noStrike">
                          <a:effectLst/>
                        </a:rPr>
                        <a:t>Length: 6.5' (200 cm)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8.08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Newegg.com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8.08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999259538"/>
                  </a:ext>
                </a:extLst>
              </a:tr>
              <a:tr h="229202">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Hose Fittings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Connect components (battery, heat exchanger, etc.) to hoses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Lowes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3674277556"/>
                  </a:ext>
                </a:extLst>
              </a:tr>
              <a:tr h="229202">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Hose Clamps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Firmly retain hoses on hose fittings, prevents leaks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Lowes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3205665913"/>
                  </a:ext>
                </a:extLst>
              </a:tr>
              <a:tr h="229202">
                <a:tc>
                  <a:txBody>
                    <a:bodyPr/>
                    <a:lstStyle/>
                    <a:p>
                      <a:pPr algn="ctr" fontAlgn="ctr"/>
                      <a:r>
                        <a:rPr lang="en-US" sz="400" u="none" strike="noStrike">
                          <a:effectLst/>
                        </a:rPr>
                        <a:t>AF120</a:t>
                      </a:r>
                      <a:endParaRPr lang="en-US" sz="400" b="0" i="0" u="none" strike="noStrike">
                        <a:solidFill>
                          <a:srgbClr val="4D4D4D"/>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Fan</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Provides airflow over heat exchanger during low natural air flow conditions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Newegg.com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0.35</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3175223856"/>
                  </a:ext>
                </a:extLst>
              </a:tr>
              <a:tr h="213731">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Heat Exchanger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Rids heat from the coolant into the atmosphere</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0.27</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1982900"/>
                  </a:ext>
                </a:extLst>
              </a:tr>
              <a:tr h="231405">
                <a:tc>
                  <a:txBody>
                    <a:bodyPr/>
                    <a:lstStyle/>
                    <a:p>
                      <a:pPr algn="ctr" fontAlgn="ctr"/>
                      <a:r>
                        <a:rPr lang="en-US" sz="400" u="none" strike="noStrike">
                          <a:effectLst/>
                        </a:rPr>
                        <a:t>392023004</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Bosch Water Pump</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Carries coolant through cooling system loop</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Auxiliary pump with gaskets and hardwear included</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47.79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RockAuto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0.35</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47.79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3738143443"/>
                  </a:ext>
                </a:extLst>
              </a:tr>
              <a:tr h="343803">
                <a:tc>
                  <a:txBody>
                    <a:bodyPr/>
                    <a:lstStyle/>
                    <a:p>
                      <a:pPr algn="ctr" fontAlgn="ctr"/>
                      <a:r>
                        <a:rPr lang="en-US" sz="400" u="none" strike="noStrike">
                          <a:effectLst/>
                        </a:rPr>
                        <a:t>9268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Battery Management System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Controls battery input and output prameters to maintain desired performance</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Build to order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168.00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 Portable</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0.35</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168.00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3556083640"/>
                  </a:ext>
                </a:extLst>
              </a:tr>
              <a:tr h="229202">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Microprocessor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Handles the functions of the water pump</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0.27</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422975150"/>
                  </a:ext>
                </a:extLst>
              </a:tr>
              <a:tr h="343803">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Wiring</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Used to connect the microprocessor to batteries, resistors, thermistors, and voltmeters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0.27</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3496306854"/>
                  </a:ext>
                </a:extLst>
              </a:tr>
              <a:tr h="213731">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Resistors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Used in the BMS system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0.27</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1427199671"/>
                  </a:ext>
                </a:extLst>
              </a:tr>
              <a:tr h="343803">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Thermistors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measure battery temperature to relay to the BMS and ensure safe operating parameters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Grainger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2210971830"/>
                  </a:ext>
                </a:extLst>
              </a:tr>
              <a:tr h="343803">
                <a:tc>
                  <a:txBody>
                    <a:bodyPr/>
                    <a:lstStyle/>
                    <a:p>
                      <a:pPr algn="ctr" fontAlgn="ctr"/>
                      <a:r>
                        <a:rPr lang="en-US" sz="400" u="none" strike="noStrike">
                          <a:effectLst/>
                        </a:rPr>
                        <a:t>10G492</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Rubber Seals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Provides water diversion from sensitive electronic components interal to the box</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pl-PL" sz="400" u="none" strike="noStrike">
                          <a:effectLst/>
                        </a:rPr>
                        <a:t>0.25" W, 25 ft L</a:t>
                      </a:r>
                      <a:endParaRPr lang="pl-PL"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24.50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Grainger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3212045994"/>
                  </a:ext>
                </a:extLst>
              </a:tr>
              <a:tr h="213731">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Voltmeter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Measures voltage</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0.27</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451451704"/>
                  </a:ext>
                </a:extLst>
              </a:tr>
              <a:tr h="229202">
                <a:tc>
                  <a:txBody>
                    <a:bodyPr/>
                    <a:lstStyle/>
                    <a:p>
                      <a:pPr algn="ctr" fontAlgn="ctr"/>
                      <a:r>
                        <a:rPr lang="en-US" sz="400" u="none" strike="noStrike">
                          <a:effectLst/>
                        </a:rPr>
                        <a:t>38HW82</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Esd Mat</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Protective equipment to be used while working with electrical system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4ft x 3ft, Thickness: 5/8"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211.47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Grainger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211.47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897361124"/>
                  </a:ext>
                </a:extLst>
              </a:tr>
              <a:tr h="229202">
                <a:tc>
                  <a:txBody>
                    <a:bodyPr/>
                    <a:lstStyle/>
                    <a:p>
                      <a:pPr algn="ctr" fontAlgn="ctr"/>
                      <a:r>
                        <a:rPr lang="en-US" sz="400" u="none" strike="noStrike">
                          <a:effectLst/>
                        </a:rPr>
                        <a:t>33525</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High Voltage Tool Kit</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Protective equipment to be used while working with electrical system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Set of 13 basic insulated hand tools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926.00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Grainger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0.35</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926.00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903900783"/>
                  </a:ext>
                </a:extLst>
              </a:tr>
              <a:tr h="229202">
                <a:tc>
                  <a:txBody>
                    <a:bodyPr/>
                    <a:lstStyle/>
                    <a:p>
                      <a:pPr algn="ctr" fontAlgn="ctr"/>
                      <a:r>
                        <a:rPr lang="en-US" sz="400" u="none" strike="noStrike">
                          <a:effectLst/>
                        </a:rPr>
                        <a:t>53PZ88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High Voltage Face Mask</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Protective equipment to be used while working with electrical system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Color: Lime</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2</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21.15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Grainger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42.30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1284918611"/>
                  </a:ext>
                </a:extLst>
              </a:tr>
              <a:tr h="233609">
                <a:tc>
                  <a:txBody>
                    <a:bodyPr/>
                    <a:lstStyle/>
                    <a:p>
                      <a:pPr algn="ctr" fontAlgn="ctr"/>
                      <a:r>
                        <a:rPr lang="en-US" sz="400" u="none" strike="noStrike">
                          <a:effectLst/>
                        </a:rPr>
                        <a:t>4JD54</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High Voltage Gloves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Protective equipment to be used while working with electrical system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Class 00</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64.75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Grainger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64.75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2072914701"/>
                  </a:ext>
                </a:extLst>
              </a:tr>
              <a:tr h="114601">
                <a:tc>
                  <a:txBody>
                    <a:bodyPr/>
                    <a:lstStyle/>
                    <a:p>
                      <a:pPr algn="l"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l" fontAlgn="b"/>
                      <a:r>
                        <a:rPr lang="en-US" sz="400" u="none" strike="noStrike">
                          <a:effectLst/>
                        </a:rPr>
                        <a:t>Totals</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18</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   2,441.22 </a:t>
                      </a:r>
                      <a:endParaRPr lang="en-US" sz="400" b="1" i="0" u="none" strike="noStrike">
                        <a:solidFill>
                          <a:srgbClr val="000000"/>
                        </a:solidFill>
                        <a:effectLst/>
                        <a:latin typeface="Times New Roman" panose="02020603050405020304" pitchFamily="18" charset="0"/>
                      </a:endParaRPr>
                    </a:p>
                  </a:txBody>
                  <a:tcPr marL="2567" marR="2567" marT="2567" marB="0" anchor="b"/>
                </a:tc>
                <a:extLst>
                  <a:ext uri="{0D108BD9-81ED-4DB2-BD59-A6C34878D82A}">
                    <a16:rowId xmlns:a16="http://schemas.microsoft.com/office/drawing/2014/main" val="1128433803"/>
                  </a:ext>
                </a:extLst>
              </a:tr>
            </a:tbl>
          </a:graphicData>
        </a:graphic>
      </p:graphicFrame>
      <p:sp>
        <p:nvSpPr>
          <p:cNvPr id="4" name="Content Placeholder 3">
            <a:extLst>
              <a:ext uri="{FF2B5EF4-FFF2-40B4-BE49-F238E27FC236}">
                <a16:creationId xmlns:a16="http://schemas.microsoft.com/office/drawing/2014/main" id="{8C7DCA5E-9D27-45EE-8EE9-F12456A252BF}"/>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770A5B3C-D879-4F5C-8F40-743432CFA397}"/>
              </a:ext>
            </a:extLst>
          </p:cNvPr>
          <p:cNvSpPr>
            <a:spLocks noGrp="1"/>
          </p:cNvSpPr>
          <p:nvPr>
            <p:ph type="sldNum" sz="quarter" idx="4"/>
          </p:nvPr>
        </p:nvSpPr>
        <p:spPr/>
        <p:txBody>
          <a:bodyPr/>
          <a:lstStyle/>
          <a:p>
            <a:fld id="{1D4DB10E-F3E0-46B7-A627-DDAED89BC122}" type="slidenum">
              <a:rPr lang="en-US" smtClean="0"/>
              <a:pPr/>
              <a:t>24</a:t>
            </a:fld>
            <a:endParaRPr lang="en-US"/>
          </a:p>
        </p:txBody>
      </p:sp>
      <p:sp>
        <p:nvSpPr>
          <p:cNvPr id="6" name="Text Placeholder 5">
            <a:extLst>
              <a:ext uri="{FF2B5EF4-FFF2-40B4-BE49-F238E27FC236}">
                <a16:creationId xmlns:a16="http://schemas.microsoft.com/office/drawing/2014/main" id="{711F3E72-BBDB-4907-BB6E-94326133F54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03174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35023-BD87-45A4-9E73-0DE748AFAD31}"/>
              </a:ext>
            </a:extLst>
          </p:cNvPr>
          <p:cNvSpPr>
            <a:spLocks noGrp="1"/>
          </p:cNvSpPr>
          <p:nvPr>
            <p:ph type="title"/>
          </p:nvPr>
        </p:nvSpPr>
        <p:spPr/>
        <p:txBody>
          <a:bodyPr/>
          <a:lstStyle/>
          <a:p>
            <a:r>
              <a:rPr lang="en-US"/>
              <a:t>Methods of Generation</a:t>
            </a:r>
          </a:p>
        </p:txBody>
      </p:sp>
      <p:sp>
        <p:nvSpPr>
          <p:cNvPr id="5" name="Content Placeholder 4">
            <a:extLst>
              <a:ext uri="{FF2B5EF4-FFF2-40B4-BE49-F238E27FC236}">
                <a16:creationId xmlns:a16="http://schemas.microsoft.com/office/drawing/2014/main" id="{17338B37-2816-4648-8E86-EDDA324CE7AA}"/>
              </a:ext>
            </a:extLst>
          </p:cNvPr>
          <p:cNvSpPr>
            <a:spLocks noGrp="1"/>
          </p:cNvSpPr>
          <p:nvPr>
            <p:ph idx="1"/>
          </p:nvPr>
        </p:nvSpPr>
        <p:spPr/>
        <p:txBody>
          <a:bodyPr vert="horz" lIns="91440" tIns="45720" rIns="91440" bIns="45720" rtlCol="0" anchor="t">
            <a:normAutofit lnSpcReduction="10000"/>
          </a:bodyPr>
          <a:lstStyle/>
          <a:p>
            <a:r>
              <a:rPr lang="en-US" sz="2500" dirty="0"/>
              <a:t>Biomimicry</a:t>
            </a:r>
          </a:p>
          <a:p>
            <a:pPr lvl="1"/>
            <a:r>
              <a:rPr lang="en-US" sz="2100" dirty="0"/>
              <a:t>Analytically apply our problem to nature and brainstorm nature's own solutions</a:t>
            </a:r>
          </a:p>
          <a:p>
            <a:r>
              <a:rPr lang="en-US" sz="2500" dirty="0"/>
              <a:t>Anti-Problem</a:t>
            </a:r>
          </a:p>
          <a:p>
            <a:pPr lvl="1"/>
            <a:r>
              <a:rPr lang="en-US" sz="2100" dirty="0"/>
              <a:t>Project problems were reversed, and possible solutions to these anti-problems were found</a:t>
            </a:r>
          </a:p>
          <a:p>
            <a:r>
              <a:rPr lang="en-US" sz="2500" dirty="0"/>
              <a:t>Morphological Chart</a:t>
            </a:r>
          </a:p>
          <a:p>
            <a:pPr lvl="1"/>
            <a:r>
              <a:rPr lang="en-US" sz="2100" dirty="0"/>
              <a:t>Lists functions and various mechanisms that can be used to perform the functions listed</a:t>
            </a:r>
          </a:p>
          <a:p>
            <a:pPr lvl="1"/>
            <a:r>
              <a:rPr lang="en-US" sz="2100" dirty="0"/>
              <a:t>Includes the ideas we found from biomimicry, anti-problems, and the customer needs</a:t>
            </a:r>
          </a:p>
          <a:p>
            <a:pPr lvl="1"/>
            <a:r>
              <a:rPr lang="en-US" sz="2100" dirty="0"/>
              <a:t>Lines can be used to connect the rows and columns of the chart. Each line represents a different possible concept</a:t>
            </a:r>
          </a:p>
        </p:txBody>
      </p:sp>
      <p:sp>
        <p:nvSpPr>
          <p:cNvPr id="4" name="Slide Number Placeholder 3">
            <a:extLst>
              <a:ext uri="{FF2B5EF4-FFF2-40B4-BE49-F238E27FC236}">
                <a16:creationId xmlns:a16="http://schemas.microsoft.com/office/drawing/2014/main" id="{D2A2BA00-40F9-4571-9934-6BB94DAE3780}"/>
              </a:ext>
            </a:extLst>
          </p:cNvPr>
          <p:cNvSpPr>
            <a:spLocks noGrp="1"/>
          </p:cNvSpPr>
          <p:nvPr>
            <p:ph type="sldNum" sz="quarter" idx="4"/>
          </p:nvPr>
        </p:nvSpPr>
        <p:spPr/>
        <p:txBody>
          <a:bodyPr/>
          <a:lstStyle/>
          <a:p>
            <a:fld id="{1D4DB10E-F3E0-46B7-A627-DDAED89BC122}" type="slidenum">
              <a:rPr lang="en-US" smtClean="0"/>
              <a:pPr/>
              <a:t>25</a:t>
            </a:fld>
            <a:endParaRPr lang="en-US"/>
          </a:p>
        </p:txBody>
      </p:sp>
      <p:sp>
        <p:nvSpPr>
          <p:cNvPr id="3" name="Text Placeholder 2">
            <a:extLst>
              <a:ext uri="{FF2B5EF4-FFF2-40B4-BE49-F238E27FC236}">
                <a16:creationId xmlns:a16="http://schemas.microsoft.com/office/drawing/2014/main" id="{FF6A0F5F-A854-453F-AB7A-96F252C8E627}"/>
              </a:ext>
            </a:extLst>
          </p:cNvPr>
          <p:cNvSpPr>
            <a:spLocks noGrp="1"/>
          </p:cNvSpPr>
          <p:nvPr>
            <p:ph type="body" sz="quarter" idx="10"/>
          </p:nvPr>
        </p:nvSpPr>
        <p:spPr/>
        <p:txBody>
          <a:bodyPr vert="horz" lIns="91440" tIns="45720" rIns="91440" bIns="45720" rtlCol="0" anchor="t">
            <a:noAutofit/>
          </a:bodyPr>
          <a:lstStyle/>
          <a:p>
            <a:r>
              <a:rPr lang="en-US"/>
              <a:t>Chris Fishman</a:t>
            </a:r>
          </a:p>
        </p:txBody>
      </p:sp>
    </p:spTree>
    <p:extLst>
      <p:ext uri="{BB962C8B-B14F-4D97-AF65-F5344CB8AC3E}">
        <p14:creationId xmlns:p14="http://schemas.microsoft.com/office/powerpoint/2010/main" val="288187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C491-0811-4D90-B980-446584900F78}"/>
              </a:ext>
            </a:extLst>
          </p:cNvPr>
          <p:cNvSpPr>
            <a:spLocks noGrp="1"/>
          </p:cNvSpPr>
          <p:nvPr>
            <p:ph type="title"/>
          </p:nvPr>
        </p:nvSpPr>
        <p:spPr/>
        <p:txBody>
          <a:bodyPr/>
          <a:lstStyle/>
          <a:p>
            <a:r>
              <a:rPr lang="en-US"/>
              <a:t>Methods of Generation (cont.)</a:t>
            </a:r>
            <a:endParaRPr lang="en-US" b="0"/>
          </a:p>
        </p:txBody>
      </p:sp>
      <p:sp>
        <p:nvSpPr>
          <p:cNvPr id="3" name="Content Placeholder 2">
            <a:extLst>
              <a:ext uri="{FF2B5EF4-FFF2-40B4-BE49-F238E27FC236}">
                <a16:creationId xmlns:a16="http://schemas.microsoft.com/office/drawing/2014/main" id="{42CB6547-B5C8-4A5F-AE60-45641A19B0CA}"/>
              </a:ext>
            </a:extLst>
          </p:cNvPr>
          <p:cNvSpPr>
            <a:spLocks noGrp="1"/>
          </p:cNvSpPr>
          <p:nvPr>
            <p:ph idx="1"/>
          </p:nvPr>
        </p:nvSpPr>
        <p:spPr/>
        <p:txBody>
          <a:bodyPr vert="horz" lIns="91440" tIns="45720" rIns="91440" bIns="45720" rtlCol="0" anchor="t">
            <a:normAutofit/>
          </a:bodyPr>
          <a:lstStyle/>
          <a:p>
            <a:r>
              <a:rPr lang="en-US" sz="2500"/>
              <a:t>The main functions that were added to the morphological chart derive from the interpreted customer needs</a:t>
            </a:r>
          </a:p>
          <a:p>
            <a:r>
              <a:rPr lang="en-US" sz="2500"/>
              <a:t>By building a multi-option chart, it is possible to piece together many different combinations of the project functions</a:t>
            </a:r>
          </a:p>
          <a:p>
            <a:r>
              <a:rPr lang="en-US" sz="2500"/>
              <a:t>Generating a large volume of concepts provides a broad spectrum of options to later narrow down based on a weighted value system in the Concept Selection phase of the project</a:t>
            </a:r>
          </a:p>
          <a:p>
            <a:endParaRPr lang="en-US"/>
          </a:p>
          <a:p>
            <a:endParaRPr lang="en-US"/>
          </a:p>
          <a:p>
            <a:endParaRPr lang="en-US"/>
          </a:p>
        </p:txBody>
      </p:sp>
      <p:sp>
        <p:nvSpPr>
          <p:cNvPr id="4" name="Text Placeholder 3">
            <a:extLst>
              <a:ext uri="{FF2B5EF4-FFF2-40B4-BE49-F238E27FC236}">
                <a16:creationId xmlns:a16="http://schemas.microsoft.com/office/drawing/2014/main" id="{6544EB9D-2154-4559-807E-A7D175AA5289}"/>
              </a:ext>
            </a:extLst>
          </p:cNvPr>
          <p:cNvSpPr>
            <a:spLocks noGrp="1"/>
          </p:cNvSpPr>
          <p:nvPr>
            <p:ph type="body" sz="quarter" idx="10"/>
          </p:nvPr>
        </p:nvSpPr>
        <p:spPr/>
        <p:txBody>
          <a:bodyPr vert="horz" lIns="91440" tIns="45720" rIns="91440" bIns="45720" rtlCol="0" anchor="t">
            <a:noAutofit/>
          </a:bodyPr>
          <a:lstStyle/>
          <a:p>
            <a:r>
              <a:rPr lang="en-US"/>
              <a:t>Chris Fishman</a:t>
            </a:r>
          </a:p>
        </p:txBody>
      </p:sp>
      <p:sp>
        <p:nvSpPr>
          <p:cNvPr id="5" name="Slide Number Placeholder 3">
            <a:extLst>
              <a:ext uri="{FF2B5EF4-FFF2-40B4-BE49-F238E27FC236}">
                <a16:creationId xmlns:a16="http://schemas.microsoft.com/office/drawing/2014/main" id="{1AF91351-6EF8-406F-976E-26096905A2BA}"/>
              </a:ext>
            </a:extLst>
          </p:cNvPr>
          <p:cNvSpPr>
            <a:spLocks noGrp="1"/>
          </p:cNvSpPr>
          <p:nvPr>
            <p:ph type="sldNum" sz="quarter" idx="4"/>
          </p:nvPr>
        </p:nvSpPr>
        <p:spPr>
          <a:xfrm>
            <a:off x="4724400" y="6433298"/>
            <a:ext cx="2743200" cy="365760"/>
          </a:xfrm>
        </p:spPr>
        <p:txBody>
          <a:bodyPr/>
          <a:lstStyle/>
          <a:p>
            <a:fld id="{1D4DB10E-F3E0-46B7-A627-DDAED89BC122}" type="slidenum">
              <a:rPr lang="en-US" smtClean="0"/>
              <a:pPr/>
              <a:t>26</a:t>
            </a:fld>
            <a:endParaRPr lang="en-US"/>
          </a:p>
        </p:txBody>
      </p:sp>
    </p:spTree>
    <p:extLst>
      <p:ext uri="{BB962C8B-B14F-4D97-AF65-F5344CB8AC3E}">
        <p14:creationId xmlns:p14="http://schemas.microsoft.com/office/powerpoint/2010/main" val="4045792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04FC-16EE-420D-A953-27F3F7357807}"/>
              </a:ext>
            </a:extLst>
          </p:cNvPr>
          <p:cNvSpPr>
            <a:spLocks noGrp="1"/>
          </p:cNvSpPr>
          <p:nvPr>
            <p:ph type="title"/>
          </p:nvPr>
        </p:nvSpPr>
        <p:spPr/>
        <p:txBody>
          <a:bodyPr/>
          <a:lstStyle/>
          <a:p>
            <a:r>
              <a:rPr lang="en-US"/>
              <a:t>Morphological Chart</a:t>
            </a:r>
          </a:p>
        </p:txBody>
      </p:sp>
      <p:graphicFrame>
        <p:nvGraphicFramePr>
          <p:cNvPr id="8" name="Content Placeholder 7">
            <a:extLst>
              <a:ext uri="{FF2B5EF4-FFF2-40B4-BE49-F238E27FC236}">
                <a16:creationId xmlns:a16="http://schemas.microsoft.com/office/drawing/2014/main" id="{5EEB11E1-31AF-4539-B9F0-BD32D9CB695E}"/>
              </a:ext>
            </a:extLst>
          </p:cNvPr>
          <p:cNvGraphicFramePr>
            <a:graphicFrameLocks noGrp="1"/>
          </p:cNvGraphicFramePr>
          <p:nvPr>
            <p:ph idx="1"/>
            <p:extLst>
              <p:ext uri="{D42A27DB-BD31-4B8C-83A1-F6EECF244321}">
                <p14:modId xmlns:p14="http://schemas.microsoft.com/office/powerpoint/2010/main" val="3028274466"/>
              </p:ext>
            </p:extLst>
          </p:nvPr>
        </p:nvGraphicFramePr>
        <p:xfrm>
          <a:off x="500586" y="1466191"/>
          <a:ext cx="11203886" cy="4123924"/>
        </p:xfrm>
        <a:graphic>
          <a:graphicData uri="http://schemas.openxmlformats.org/drawingml/2006/table">
            <a:tbl>
              <a:tblPr firstRow="1" bandRow="1">
                <a:tableStyleId>{073A0DAA-6AF3-43AB-8588-CEC1D06C72B9}</a:tableStyleId>
              </a:tblPr>
              <a:tblGrid>
                <a:gridCol w="2240777">
                  <a:extLst>
                    <a:ext uri="{9D8B030D-6E8A-4147-A177-3AD203B41FA5}">
                      <a16:colId xmlns:a16="http://schemas.microsoft.com/office/drawing/2014/main" val="696465665"/>
                    </a:ext>
                  </a:extLst>
                </a:gridCol>
                <a:gridCol w="2240777">
                  <a:extLst>
                    <a:ext uri="{9D8B030D-6E8A-4147-A177-3AD203B41FA5}">
                      <a16:colId xmlns:a16="http://schemas.microsoft.com/office/drawing/2014/main" val="3521316853"/>
                    </a:ext>
                  </a:extLst>
                </a:gridCol>
                <a:gridCol w="2240777">
                  <a:extLst>
                    <a:ext uri="{9D8B030D-6E8A-4147-A177-3AD203B41FA5}">
                      <a16:colId xmlns:a16="http://schemas.microsoft.com/office/drawing/2014/main" val="2079922367"/>
                    </a:ext>
                  </a:extLst>
                </a:gridCol>
                <a:gridCol w="2320636">
                  <a:extLst>
                    <a:ext uri="{9D8B030D-6E8A-4147-A177-3AD203B41FA5}">
                      <a16:colId xmlns:a16="http://schemas.microsoft.com/office/drawing/2014/main" val="849101655"/>
                    </a:ext>
                  </a:extLst>
                </a:gridCol>
                <a:gridCol w="2160919">
                  <a:extLst>
                    <a:ext uri="{9D8B030D-6E8A-4147-A177-3AD203B41FA5}">
                      <a16:colId xmlns:a16="http://schemas.microsoft.com/office/drawing/2014/main" val="3802621999"/>
                    </a:ext>
                  </a:extLst>
                </a:gridCol>
              </a:tblGrid>
              <a:tr h="312662">
                <a:tc>
                  <a:txBody>
                    <a:bodyPr/>
                    <a:lstStyle/>
                    <a:p>
                      <a:pPr indent="0" algn="ctr" fontAlgn="base"/>
                      <a:r>
                        <a:rPr lang="en-US">
                          <a:effectLst/>
                        </a:rPr>
                        <a:t>Function</a:t>
                      </a:r>
                    </a:p>
                  </a:txBody>
                  <a:tcPr marL="68580" marR="68580" marT="0" marB="0"/>
                </a:tc>
                <a:tc>
                  <a:txBody>
                    <a:bodyPr/>
                    <a:lstStyle/>
                    <a:p>
                      <a:pPr indent="0" algn="ctr" fontAlgn="base"/>
                      <a:r>
                        <a:rPr lang="en-US">
                          <a:effectLst/>
                        </a:rPr>
                        <a:t>Option 1</a:t>
                      </a:r>
                    </a:p>
                  </a:txBody>
                  <a:tcPr marL="68580" marR="68580" marT="0" marB="0"/>
                </a:tc>
                <a:tc>
                  <a:txBody>
                    <a:bodyPr/>
                    <a:lstStyle/>
                    <a:p>
                      <a:pPr indent="0" algn="ctr" fontAlgn="base"/>
                      <a:r>
                        <a:rPr lang="en-US">
                          <a:effectLst/>
                        </a:rPr>
                        <a:t>Option 2</a:t>
                      </a:r>
                    </a:p>
                  </a:txBody>
                  <a:tcPr marL="68580" marR="68580" marT="0" marB="0"/>
                </a:tc>
                <a:tc>
                  <a:txBody>
                    <a:bodyPr/>
                    <a:lstStyle/>
                    <a:p>
                      <a:pPr indent="0" algn="ctr" fontAlgn="base"/>
                      <a:r>
                        <a:rPr lang="en-US">
                          <a:effectLst/>
                        </a:rPr>
                        <a:t>Option 3</a:t>
                      </a:r>
                    </a:p>
                  </a:txBody>
                  <a:tcPr marL="68580" marR="68580" marT="0" marB="0"/>
                </a:tc>
                <a:tc>
                  <a:txBody>
                    <a:bodyPr/>
                    <a:lstStyle/>
                    <a:p>
                      <a:pPr indent="0" algn="ctr" fontAlgn="base"/>
                      <a:r>
                        <a:rPr lang="en-US">
                          <a:effectLst/>
                        </a:rPr>
                        <a:t>Option 4</a:t>
                      </a:r>
                    </a:p>
                  </a:txBody>
                  <a:tcPr marL="68580" marR="68580" marT="0" marB="0"/>
                </a:tc>
                <a:extLst>
                  <a:ext uri="{0D108BD9-81ED-4DB2-BD59-A6C34878D82A}">
                    <a16:rowId xmlns:a16="http://schemas.microsoft.com/office/drawing/2014/main" val="2499454030"/>
                  </a:ext>
                </a:extLst>
              </a:tr>
              <a:tr h="312662">
                <a:tc>
                  <a:txBody>
                    <a:bodyPr/>
                    <a:lstStyle/>
                    <a:p>
                      <a:pPr indent="0" algn="ctr" fontAlgn="base"/>
                      <a:r>
                        <a:rPr lang="en-US">
                          <a:effectLst/>
                        </a:rPr>
                        <a:t>Box Shape</a:t>
                      </a:r>
                    </a:p>
                  </a:txBody>
                  <a:tcPr marL="68580" marR="68580" marT="0" marB="0"/>
                </a:tc>
                <a:tc>
                  <a:txBody>
                    <a:bodyPr/>
                    <a:lstStyle/>
                    <a:p>
                      <a:pPr indent="0" algn="ctr" fontAlgn="base"/>
                      <a:r>
                        <a:rPr lang="en-US">
                          <a:effectLst/>
                        </a:rPr>
                        <a:t>Cube</a:t>
                      </a:r>
                    </a:p>
                  </a:txBody>
                  <a:tcPr marL="68580" marR="68580" marT="0" marB="0"/>
                </a:tc>
                <a:tc>
                  <a:txBody>
                    <a:bodyPr/>
                    <a:lstStyle/>
                    <a:p>
                      <a:pPr indent="0" algn="ctr" fontAlgn="base"/>
                      <a:r>
                        <a:rPr lang="en-US">
                          <a:effectLst/>
                        </a:rPr>
                        <a:t>Rectangle</a:t>
                      </a:r>
                    </a:p>
                  </a:txBody>
                  <a:tcPr marL="68580" marR="68580" marT="0" marB="0"/>
                </a:tc>
                <a:tc>
                  <a:txBody>
                    <a:bodyPr/>
                    <a:lstStyle/>
                    <a:p>
                      <a:pPr indent="0" algn="ctr" fontAlgn="base"/>
                      <a:r>
                        <a:rPr lang="en-US">
                          <a:effectLst/>
                        </a:rPr>
                        <a:t>Cross</a:t>
                      </a:r>
                    </a:p>
                  </a:txBody>
                  <a:tcPr marL="68580" marR="68580" marT="0" marB="0"/>
                </a:tc>
                <a:tc>
                  <a:txBody>
                    <a:bodyPr/>
                    <a:lstStyle/>
                    <a:p>
                      <a:pPr indent="0" algn="ctr" fontAlgn="base"/>
                      <a:r>
                        <a:rPr lang="en-US">
                          <a:effectLst/>
                        </a:rPr>
                        <a:t>T-Shape</a:t>
                      </a:r>
                    </a:p>
                  </a:txBody>
                  <a:tcPr marL="68580" marR="68580" marT="0" marB="0"/>
                </a:tc>
                <a:extLst>
                  <a:ext uri="{0D108BD9-81ED-4DB2-BD59-A6C34878D82A}">
                    <a16:rowId xmlns:a16="http://schemas.microsoft.com/office/drawing/2014/main" val="328993681"/>
                  </a:ext>
                </a:extLst>
              </a:tr>
              <a:tr h="606932">
                <a:tc>
                  <a:txBody>
                    <a:bodyPr/>
                    <a:lstStyle/>
                    <a:p>
                      <a:pPr indent="0" algn="ctr" fontAlgn="base"/>
                      <a:r>
                        <a:rPr lang="en-US">
                          <a:effectLst/>
                        </a:rPr>
                        <a:t>Box Cooling</a:t>
                      </a:r>
                    </a:p>
                  </a:txBody>
                  <a:tcPr marL="68580" marR="68580" marT="0" marB="0"/>
                </a:tc>
                <a:tc>
                  <a:txBody>
                    <a:bodyPr/>
                    <a:lstStyle/>
                    <a:p>
                      <a:pPr indent="0" algn="ctr" fontAlgn="base"/>
                      <a:r>
                        <a:rPr lang="en-US">
                          <a:effectLst/>
                        </a:rPr>
                        <a:t>Liquid cooling</a:t>
                      </a:r>
                    </a:p>
                  </a:txBody>
                  <a:tcPr marL="68580" marR="68580" marT="0" marB="0"/>
                </a:tc>
                <a:tc>
                  <a:txBody>
                    <a:bodyPr/>
                    <a:lstStyle/>
                    <a:p>
                      <a:pPr indent="0" algn="ctr" fontAlgn="base"/>
                      <a:r>
                        <a:rPr lang="en-US">
                          <a:effectLst/>
                        </a:rPr>
                        <a:t>Air cooling (ventilation)</a:t>
                      </a:r>
                    </a:p>
                  </a:txBody>
                  <a:tcPr marL="68580" marR="68580" marT="0" marB="0"/>
                </a:tc>
                <a:tc>
                  <a:txBody>
                    <a:bodyPr/>
                    <a:lstStyle/>
                    <a:p>
                      <a:pPr indent="0" algn="ctr" fontAlgn="base"/>
                      <a:r>
                        <a:rPr lang="en-US">
                          <a:effectLst/>
                        </a:rPr>
                        <a:t>Fans</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3719951010"/>
                  </a:ext>
                </a:extLst>
              </a:tr>
              <a:tr h="312662">
                <a:tc>
                  <a:txBody>
                    <a:bodyPr/>
                    <a:lstStyle/>
                    <a:p>
                      <a:pPr indent="0" algn="ctr" fontAlgn="base"/>
                      <a:r>
                        <a:rPr lang="en-US">
                          <a:effectLst/>
                        </a:rPr>
                        <a:t>Box Waterproofing</a:t>
                      </a:r>
                    </a:p>
                  </a:txBody>
                  <a:tcPr marL="68580" marR="68580" marT="0" marB="0"/>
                </a:tc>
                <a:tc>
                  <a:txBody>
                    <a:bodyPr/>
                    <a:lstStyle/>
                    <a:p>
                      <a:pPr indent="0" algn="ctr" fontAlgn="base"/>
                      <a:r>
                        <a:rPr lang="en-US">
                          <a:effectLst/>
                        </a:rPr>
                        <a:t>Rubber seals</a:t>
                      </a:r>
                    </a:p>
                  </a:txBody>
                  <a:tcPr marL="68580" marR="68580" marT="0" marB="0"/>
                </a:tc>
                <a:tc>
                  <a:txBody>
                    <a:bodyPr/>
                    <a:lstStyle/>
                    <a:p>
                      <a:pPr indent="0" algn="ctr" fontAlgn="base"/>
                      <a:r>
                        <a:rPr lang="en-US">
                          <a:effectLst/>
                        </a:rPr>
                        <a:t>Water diversion</a:t>
                      </a:r>
                    </a:p>
                  </a:txBody>
                  <a:tcPr marL="68580" marR="68580" marT="0" marB="0"/>
                </a:tc>
                <a:tc>
                  <a:txBody>
                    <a:bodyPr/>
                    <a:lstStyle/>
                    <a:p>
                      <a:pPr indent="0" algn="ctr" fontAlgn="base"/>
                      <a:r>
                        <a:rPr lang="en-US">
                          <a:effectLst/>
                        </a:rPr>
                        <a:t>Silicon Sealant</a:t>
                      </a:r>
                    </a:p>
                  </a:txBody>
                  <a:tcPr marL="68580" marR="68580" marT="0" marB="0"/>
                </a:tc>
                <a:tc>
                  <a:txBody>
                    <a:bodyPr/>
                    <a:lstStyle/>
                    <a:p>
                      <a:pPr indent="0" algn="ctr" fontAlgn="base"/>
                      <a:r>
                        <a:rPr lang="en-US">
                          <a:effectLst/>
                        </a:rPr>
                        <a:t>Vacuum Sealed</a:t>
                      </a:r>
                    </a:p>
                  </a:txBody>
                  <a:tcPr marL="68580" marR="68580" marT="0" marB="0"/>
                </a:tc>
                <a:extLst>
                  <a:ext uri="{0D108BD9-81ED-4DB2-BD59-A6C34878D82A}">
                    <a16:rowId xmlns:a16="http://schemas.microsoft.com/office/drawing/2014/main" val="3936349214"/>
                  </a:ext>
                </a:extLst>
              </a:tr>
              <a:tr h="563335">
                <a:tc>
                  <a:txBody>
                    <a:bodyPr/>
                    <a:lstStyle/>
                    <a:p>
                      <a:pPr indent="0" algn="ctr" fontAlgn="base"/>
                      <a:r>
                        <a:rPr lang="en-US">
                          <a:effectLst/>
                        </a:rPr>
                        <a:t>Box Mounting</a:t>
                      </a:r>
                    </a:p>
                  </a:txBody>
                  <a:tcPr marL="68580" marR="68580" marT="0" marB="0"/>
                </a:tc>
                <a:tc>
                  <a:txBody>
                    <a:bodyPr/>
                    <a:lstStyle/>
                    <a:p>
                      <a:pPr indent="0" algn="ctr" fontAlgn="base"/>
                      <a:r>
                        <a:rPr lang="en-US">
                          <a:effectLst/>
                        </a:rPr>
                        <a:t>Integrated into chassis</a:t>
                      </a:r>
                    </a:p>
                  </a:txBody>
                  <a:tcPr marL="68580" marR="68580" marT="0" marB="0"/>
                </a:tc>
                <a:tc>
                  <a:txBody>
                    <a:bodyPr/>
                    <a:lstStyle/>
                    <a:p>
                      <a:pPr indent="0" algn="ctr" fontAlgn="base"/>
                      <a:r>
                        <a:rPr lang="en-US">
                          <a:effectLst/>
                        </a:rPr>
                        <a:t>Bolted into chassis</a:t>
                      </a:r>
                    </a:p>
                  </a:txBody>
                  <a:tcPr marL="68580" marR="68580" marT="0" marB="0"/>
                </a:tc>
                <a:tc>
                  <a:txBody>
                    <a:bodyPr/>
                    <a:lstStyle/>
                    <a:p>
                      <a:endParaRPr lang="en-US">
                        <a:effectLst/>
                      </a:endParaRP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4036178877"/>
                  </a:ext>
                </a:extLst>
              </a:tr>
              <a:tr h="489857">
                <a:tc>
                  <a:txBody>
                    <a:bodyPr/>
                    <a:lstStyle/>
                    <a:p>
                      <a:pPr indent="0" algn="ctr" fontAlgn="base"/>
                      <a:r>
                        <a:rPr lang="en-US">
                          <a:effectLst/>
                        </a:rPr>
                        <a:t>Energy Storage Device</a:t>
                      </a:r>
                    </a:p>
                  </a:txBody>
                  <a:tcPr marL="68580" marR="68580" marT="0" marB="0"/>
                </a:tc>
                <a:tc>
                  <a:txBody>
                    <a:bodyPr/>
                    <a:lstStyle/>
                    <a:p>
                      <a:pPr indent="0" algn="ctr" fontAlgn="base"/>
                      <a:r>
                        <a:rPr lang="en-US">
                          <a:effectLst/>
                        </a:rPr>
                        <a:t>Individual ion-cells</a:t>
                      </a:r>
                    </a:p>
                  </a:txBody>
                  <a:tcPr marL="68580" marR="68580" marT="0" marB="0"/>
                </a:tc>
                <a:tc>
                  <a:txBody>
                    <a:bodyPr/>
                    <a:lstStyle/>
                    <a:p>
                      <a:pPr indent="0" algn="ctr" fontAlgn="base"/>
                      <a:r>
                        <a:rPr lang="en-US">
                          <a:effectLst/>
                        </a:rPr>
                        <a:t>Purchase off shelf</a:t>
                      </a:r>
                    </a:p>
                  </a:txBody>
                  <a:tcPr marL="68580" marR="68580" marT="0" marB="0"/>
                </a:tc>
                <a:tc>
                  <a:txBody>
                    <a:bodyPr/>
                    <a:lstStyle/>
                    <a:p>
                      <a:pPr indent="0" algn="ctr" fontAlgn="base"/>
                      <a:r>
                        <a:rPr lang="en-US">
                          <a:effectLst/>
                        </a:rPr>
                        <a:t>Capacitor</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6190274"/>
                  </a:ext>
                </a:extLst>
              </a:tr>
              <a:tr h="587828">
                <a:tc>
                  <a:txBody>
                    <a:bodyPr/>
                    <a:lstStyle/>
                    <a:p>
                      <a:pPr indent="0" algn="ctr" fontAlgn="base"/>
                      <a:r>
                        <a:rPr lang="en-US">
                          <a:effectLst/>
                        </a:rPr>
                        <a:t>Energy Storage Device Wiring</a:t>
                      </a:r>
                    </a:p>
                  </a:txBody>
                  <a:tcPr marL="68580" marR="68580" marT="0" marB="0"/>
                </a:tc>
                <a:tc>
                  <a:txBody>
                    <a:bodyPr/>
                    <a:lstStyle/>
                    <a:p>
                      <a:pPr indent="0" algn="ctr" fontAlgn="base"/>
                      <a:r>
                        <a:rPr lang="en-US">
                          <a:effectLst/>
                        </a:rPr>
                        <a:t>Series</a:t>
                      </a:r>
                    </a:p>
                  </a:txBody>
                  <a:tcPr marL="68580" marR="68580" marT="0" marB="0"/>
                </a:tc>
                <a:tc>
                  <a:txBody>
                    <a:bodyPr/>
                    <a:lstStyle/>
                    <a:p>
                      <a:pPr indent="0" algn="ctr" fontAlgn="base"/>
                      <a:r>
                        <a:rPr lang="en-US">
                          <a:effectLst/>
                        </a:rPr>
                        <a:t>Parallel</a:t>
                      </a:r>
                    </a:p>
                  </a:txBody>
                  <a:tcPr marL="68580" marR="68580" marT="0" marB="0"/>
                </a:tc>
                <a:tc>
                  <a:txBody>
                    <a:bodyPr/>
                    <a:lstStyle/>
                    <a:p>
                      <a:pPr indent="0" algn="ctr" fontAlgn="base"/>
                      <a:r>
                        <a:rPr lang="en-US">
                          <a:effectLst/>
                        </a:rPr>
                        <a:t>Both series and parallel</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069770057"/>
                  </a:ext>
                </a:extLst>
              </a:tr>
              <a:tr h="312662">
                <a:tc>
                  <a:txBody>
                    <a:bodyPr/>
                    <a:lstStyle/>
                    <a:p>
                      <a:pPr indent="0" algn="ctr" fontAlgn="base"/>
                      <a:r>
                        <a:rPr lang="en-US">
                          <a:effectLst/>
                        </a:rPr>
                        <a:t>BMS Measurements</a:t>
                      </a:r>
                    </a:p>
                  </a:txBody>
                  <a:tcPr marL="68580" marR="68580" marT="0" marB="0"/>
                </a:tc>
                <a:tc>
                  <a:txBody>
                    <a:bodyPr/>
                    <a:lstStyle/>
                    <a:p>
                      <a:pPr indent="0" algn="ctr" fontAlgn="base"/>
                      <a:r>
                        <a:rPr lang="en-US">
                          <a:effectLst/>
                        </a:rPr>
                        <a:t>Current</a:t>
                      </a:r>
                    </a:p>
                  </a:txBody>
                  <a:tcPr marL="68580" marR="68580" marT="0" marB="0"/>
                </a:tc>
                <a:tc>
                  <a:txBody>
                    <a:bodyPr/>
                    <a:lstStyle/>
                    <a:p>
                      <a:pPr indent="0" algn="ctr" fontAlgn="base"/>
                      <a:r>
                        <a:rPr lang="en-US">
                          <a:effectLst/>
                        </a:rPr>
                        <a:t>Voltage</a:t>
                      </a:r>
                    </a:p>
                  </a:txBody>
                  <a:tcPr marL="68580" marR="68580" marT="0" marB="0"/>
                </a:tc>
                <a:tc>
                  <a:txBody>
                    <a:bodyPr/>
                    <a:lstStyle/>
                    <a:p>
                      <a:pPr indent="0" algn="ctr" fontAlgn="base"/>
                      <a:r>
                        <a:rPr lang="en-US">
                          <a:effectLst/>
                        </a:rPr>
                        <a:t>Temperature</a:t>
                      </a:r>
                    </a:p>
                  </a:txBody>
                  <a:tcPr marL="68580" marR="68580" marT="0" marB="0"/>
                </a:tc>
                <a:tc>
                  <a:txBody>
                    <a:bodyPr/>
                    <a:lstStyle/>
                    <a:p>
                      <a:pPr indent="0" algn="ctr" fontAlgn="base"/>
                      <a:r>
                        <a:rPr lang="en-US">
                          <a:effectLst/>
                        </a:rPr>
                        <a:t>All measurements</a:t>
                      </a:r>
                    </a:p>
                  </a:txBody>
                  <a:tcPr marL="68580" marR="68580" marT="0" marB="0"/>
                </a:tc>
                <a:extLst>
                  <a:ext uri="{0D108BD9-81ED-4DB2-BD59-A6C34878D82A}">
                    <a16:rowId xmlns:a16="http://schemas.microsoft.com/office/drawing/2014/main" val="3656789486"/>
                  </a:ext>
                </a:extLst>
              </a:tr>
              <a:tr h="312662">
                <a:tc>
                  <a:txBody>
                    <a:bodyPr/>
                    <a:lstStyle/>
                    <a:p>
                      <a:pPr indent="0" algn="ctr" fontAlgn="base"/>
                      <a:r>
                        <a:rPr lang="en-US">
                          <a:effectLst/>
                        </a:rPr>
                        <a:t>Current Type</a:t>
                      </a:r>
                    </a:p>
                  </a:txBody>
                  <a:tcPr marL="68580" marR="68580" marT="0" marB="0"/>
                </a:tc>
                <a:tc>
                  <a:txBody>
                    <a:bodyPr/>
                    <a:lstStyle/>
                    <a:p>
                      <a:pPr indent="0" algn="ctr" fontAlgn="base"/>
                      <a:r>
                        <a:rPr lang="en-US">
                          <a:effectLst/>
                        </a:rPr>
                        <a:t>AC</a:t>
                      </a:r>
                    </a:p>
                  </a:txBody>
                  <a:tcPr marL="68580" marR="68580" marT="0" marB="0"/>
                </a:tc>
                <a:tc>
                  <a:txBody>
                    <a:bodyPr/>
                    <a:lstStyle/>
                    <a:p>
                      <a:pPr indent="0" algn="ctr" fontAlgn="base"/>
                      <a:r>
                        <a:rPr lang="en-US">
                          <a:effectLst/>
                        </a:rPr>
                        <a:t>DC</a:t>
                      </a:r>
                    </a:p>
                  </a:txBody>
                  <a:tcPr marL="68580" marR="68580" marT="0" marB="0"/>
                </a:tc>
                <a:tc>
                  <a:txBody>
                    <a:bodyPr/>
                    <a:lstStyle/>
                    <a:p>
                      <a:endParaRPr lang="en-US">
                        <a:effectLst/>
                      </a:endParaRP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1251468349"/>
                  </a:ext>
                </a:extLst>
              </a:tr>
              <a:tr h="312662">
                <a:tc>
                  <a:txBody>
                    <a:bodyPr/>
                    <a:lstStyle/>
                    <a:p>
                      <a:pPr indent="0" algn="ctr" fontAlgn="base"/>
                      <a:r>
                        <a:rPr lang="en-US">
                          <a:effectLst/>
                        </a:rPr>
                        <a:t>Charging Device</a:t>
                      </a:r>
                    </a:p>
                  </a:txBody>
                  <a:tcPr marL="68580" marR="68580" marT="0" marB="0"/>
                </a:tc>
                <a:tc>
                  <a:txBody>
                    <a:bodyPr/>
                    <a:lstStyle/>
                    <a:p>
                      <a:pPr indent="0" algn="ctr" fontAlgn="base"/>
                      <a:r>
                        <a:rPr lang="en-US">
                          <a:effectLst/>
                        </a:rPr>
                        <a:t>Wall power</a:t>
                      </a:r>
                    </a:p>
                  </a:txBody>
                  <a:tcPr marL="68580" marR="68580" marT="0" marB="0"/>
                </a:tc>
                <a:tc>
                  <a:txBody>
                    <a:bodyPr/>
                    <a:lstStyle/>
                    <a:p>
                      <a:pPr indent="0" algn="ctr" fontAlgn="base"/>
                      <a:r>
                        <a:rPr lang="en-US">
                          <a:effectLst/>
                        </a:rPr>
                        <a:t>Solar</a:t>
                      </a:r>
                    </a:p>
                  </a:txBody>
                  <a:tcPr marL="68580" marR="68580" marT="0" marB="0"/>
                </a:tc>
                <a:tc>
                  <a:txBody>
                    <a:bodyPr/>
                    <a:lstStyle/>
                    <a:p>
                      <a:pPr indent="0" algn="ctr" fontAlgn="base"/>
                      <a:r>
                        <a:rPr lang="en-US">
                          <a:effectLst/>
                        </a:rPr>
                        <a:t>Regeneration</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943816560"/>
                  </a:ext>
                </a:extLst>
              </a:tr>
            </a:tbl>
          </a:graphicData>
        </a:graphic>
      </p:graphicFrame>
      <p:sp>
        <p:nvSpPr>
          <p:cNvPr id="5" name="Slide Number Placeholder 4">
            <a:extLst>
              <a:ext uri="{FF2B5EF4-FFF2-40B4-BE49-F238E27FC236}">
                <a16:creationId xmlns:a16="http://schemas.microsoft.com/office/drawing/2014/main" id="{429F7736-7E22-46CA-BC5B-5A3D4DE72AB3}"/>
              </a:ext>
            </a:extLst>
          </p:cNvPr>
          <p:cNvSpPr>
            <a:spLocks noGrp="1"/>
          </p:cNvSpPr>
          <p:nvPr>
            <p:ph type="sldNum" sz="quarter" idx="4"/>
          </p:nvPr>
        </p:nvSpPr>
        <p:spPr/>
        <p:txBody>
          <a:bodyPr/>
          <a:lstStyle/>
          <a:p>
            <a:fld id="{1D4DB10E-F3E0-46B7-A627-DDAED89BC122}" type="slidenum">
              <a:rPr lang="en-US" smtClean="0"/>
              <a:pPr/>
              <a:t>27</a:t>
            </a:fld>
            <a:endParaRPr lang="en-US"/>
          </a:p>
        </p:txBody>
      </p:sp>
      <p:sp>
        <p:nvSpPr>
          <p:cNvPr id="6" name="Text Placeholder 5">
            <a:extLst>
              <a:ext uri="{FF2B5EF4-FFF2-40B4-BE49-F238E27FC236}">
                <a16:creationId xmlns:a16="http://schemas.microsoft.com/office/drawing/2014/main" id="{4D7DFF9D-F685-49B9-A1F7-FE121C747272}"/>
              </a:ext>
            </a:extLst>
          </p:cNvPr>
          <p:cNvSpPr>
            <a:spLocks noGrp="1"/>
          </p:cNvSpPr>
          <p:nvPr>
            <p:ph type="body" sz="quarter" idx="10"/>
          </p:nvPr>
        </p:nvSpPr>
        <p:spPr/>
        <p:txBody>
          <a:bodyPr vert="horz" lIns="91440" tIns="45720" rIns="91440" bIns="45720" rtlCol="0" anchor="t">
            <a:noAutofit/>
          </a:bodyPr>
          <a:lstStyle/>
          <a:p>
            <a:r>
              <a:rPr lang="en-US"/>
              <a:t>Chris Fishman</a:t>
            </a:r>
          </a:p>
        </p:txBody>
      </p:sp>
      <p:cxnSp>
        <p:nvCxnSpPr>
          <p:cNvPr id="7" name="Straight Arrow Connector 6">
            <a:extLst>
              <a:ext uri="{FF2B5EF4-FFF2-40B4-BE49-F238E27FC236}">
                <a16:creationId xmlns:a16="http://schemas.microsoft.com/office/drawing/2014/main" id="{289790B1-4676-4CD1-9BEF-5CDCC31F9630}"/>
              </a:ext>
            </a:extLst>
          </p:cNvPr>
          <p:cNvCxnSpPr/>
          <p:nvPr/>
        </p:nvCxnSpPr>
        <p:spPr>
          <a:xfrm>
            <a:off x="4364386" y="2041188"/>
            <a:ext cx="3486931" cy="125687"/>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a:extLst>
              <a:ext uri="{FF2B5EF4-FFF2-40B4-BE49-F238E27FC236}">
                <a16:creationId xmlns:a16="http://schemas.microsoft.com/office/drawing/2014/main" id="{DB458346-711D-477A-B2CB-157A5467193E}"/>
              </a:ext>
            </a:extLst>
          </p:cNvPr>
          <p:cNvCxnSpPr>
            <a:cxnSpLocks/>
          </p:cNvCxnSpPr>
          <p:nvPr/>
        </p:nvCxnSpPr>
        <p:spPr>
          <a:xfrm>
            <a:off x="8849836" y="2360219"/>
            <a:ext cx="923307" cy="37333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a:extLst>
              <a:ext uri="{FF2B5EF4-FFF2-40B4-BE49-F238E27FC236}">
                <a16:creationId xmlns:a16="http://schemas.microsoft.com/office/drawing/2014/main" id="{47F9155F-B64A-49D9-8ADF-77D6CD0786D2}"/>
              </a:ext>
            </a:extLst>
          </p:cNvPr>
          <p:cNvCxnSpPr>
            <a:cxnSpLocks/>
          </p:cNvCxnSpPr>
          <p:nvPr/>
        </p:nvCxnSpPr>
        <p:spPr>
          <a:xfrm flipH="1">
            <a:off x="6983928" y="2977244"/>
            <a:ext cx="2774125" cy="30059"/>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29" name="Straight Arrow Connector 28">
            <a:extLst>
              <a:ext uri="{FF2B5EF4-FFF2-40B4-BE49-F238E27FC236}">
                <a16:creationId xmlns:a16="http://schemas.microsoft.com/office/drawing/2014/main" id="{5F613C88-76F9-4D04-B866-2CFF3B392E8B}"/>
              </a:ext>
            </a:extLst>
          </p:cNvPr>
          <p:cNvCxnSpPr>
            <a:cxnSpLocks/>
          </p:cNvCxnSpPr>
          <p:nvPr/>
        </p:nvCxnSpPr>
        <p:spPr>
          <a:xfrm flipH="1">
            <a:off x="6729666" y="4946196"/>
            <a:ext cx="2886873" cy="5110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30" name="Straight Arrow Connector 29">
            <a:extLst>
              <a:ext uri="{FF2B5EF4-FFF2-40B4-BE49-F238E27FC236}">
                <a16:creationId xmlns:a16="http://schemas.microsoft.com/office/drawing/2014/main" id="{8DE09515-C5DE-4450-B8CA-EFCFE4837491}"/>
              </a:ext>
            </a:extLst>
          </p:cNvPr>
          <p:cNvCxnSpPr>
            <a:cxnSpLocks/>
          </p:cNvCxnSpPr>
          <p:nvPr/>
        </p:nvCxnSpPr>
        <p:spPr>
          <a:xfrm>
            <a:off x="4723411" y="3841297"/>
            <a:ext cx="894360" cy="24097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31" name="Straight Arrow Connector 30">
            <a:extLst>
              <a:ext uri="{FF2B5EF4-FFF2-40B4-BE49-F238E27FC236}">
                <a16:creationId xmlns:a16="http://schemas.microsoft.com/office/drawing/2014/main" id="{4F4B1459-AAAA-48CC-81A3-E10D12CAD389}"/>
              </a:ext>
            </a:extLst>
          </p:cNvPr>
          <p:cNvCxnSpPr>
            <a:cxnSpLocks/>
          </p:cNvCxnSpPr>
          <p:nvPr/>
        </p:nvCxnSpPr>
        <p:spPr>
          <a:xfrm>
            <a:off x="6568540" y="4378779"/>
            <a:ext cx="3045649" cy="28043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32" name="Straight Arrow Connector 31">
            <a:extLst>
              <a:ext uri="{FF2B5EF4-FFF2-40B4-BE49-F238E27FC236}">
                <a16:creationId xmlns:a16="http://schemas.microsoft.com/office/drawing/2014/main" id="{A3FBE77A-A063-4711-B283-44B861CE02ED}"/>
              </a:ext>
            </a:extLst>
          </p:cNvPr>
          <p:cNvCxnSpPr>
            <a:cxnSpLocks/>
          </p:cNvCxnSpPr>
          <p:nvPr/>
        </p:nvCxnSpPr>
        <p:spPr>
          <a:xfrm flipH="1">
            <a:off x="4760521" y="3309938"/>
            <a:ext cx="354776" cy="310366"/>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34" name="Rectangle 33">
            <a:extLst>
              <a:ext uri="{FF2B5EF4-FFF2-40B4-BE49-F238E27FC236}">
                <a16:creationId xmlns:a16="http://schemas.microsoft.com/office/drawing/2014/main" id="{037545EA-86A5-48DA-B261-C419B9157FA1}"/>
              </a:ext>
            </a:extLst>
          </p:cNvPr>
          <p:cNvSpPr/>
          <p:nvPr/>
        </p:nvSpPr>
        <p:spPr>
          <a:xfrm>
            <a:off x="3141889" y="5318022"/>
            <a:ext cx="1393370" cy="2476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B799AF0-05DF-45BD-BAD5-1F8EB1111ADC}"/>
              </a:ext>
            </a:extLst>
          </p:cNvPr>
          <p:cNvSpPr/>
          <p:nvPr/>
        </p:nvSpPr>
        <p:spPr>
          <a:xfrm>
            <a:off x="9612085" y="4664879"/>
            <a:ext cx="1979840" cy="3129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4288188-4FE4-4AD5-81FD-B3C3198CB1E9}"/>
              </a:ext>
            </a:extLst>
          </p:cNvPr>
          <p:cNvSpPr/>
          <p:nvPr/>
        </p:nvSpPr>
        <p:spPr>
          <a:xfrm>
            <a:off x="5589815" y="4049837"/>
            <a:ext cx="1020535" cy="338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947DEFE-2534-4DB2-AF1A-96AC06F33450}"/>
              </a:ext>
            </a:extLst>
          </p:cNvPr>
          <p:cNvSpPr/>
          <p:nvPr/>
        </p:nvSpPr>
        <p:spPr>
          <a:xfrm>
            <a:off x="2884714" y="3604883"/>
            <a:ext cx="1894114" cy="2462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221E042-7DAA-4A12-AFAF-F9A08E60F25C}"/>
              </a:ext>
            </a:extLst>
          </p:cNvPr>
          <p:cNvSpPr/>
          <p:nvPr/>
        </p:nvSpPr>
        <p:spPr>
          <a:xfrm>
            <a:off x="5114925" y="3018415"/>
            <a:ext cx="1887310" cy="2871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72407F7-5FD6-4615-90EE-F3551FD05910}"/>
              </a:ext>
            </a:extLst>
          </p:cNvPr>
          <p:cNvSpPr/>
          <p:nvPr/>
        </p:nvSpPr>
        <p:spPr>
          <a:xfrm>
            <a:off x="9731829" y="2721779"/>
            <a:ext cx="1736271" cy="2966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1C6A194-4E9F-4743-91C9-371BDA04A2BF}"/>
              </a:ext>
            </a:extLst>
          </p:cNvPr>
          <p:cNvSpPr/>
          <p:nvPr/>
        </p:nvSpPr>
        <p:spPr>
          <a:xfrm>
            <a:off x="3314700" y="1772001"/>
            <a:ext cx="1036865" cy="2843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A6D7F84-5A18-470F-A8AB-7147515486DC}"/>
              </a:ext>
            </a:extLst>
          </p:cNvPr>
          <p:cNvSpPr/>
          <p:nvPr/>
        </p:nvSpPr>
        <p:spPr>
          <a:xfrm>
            <a:off x="7849961" y="2101295"/>
            <a:ext cx="1017815" cy="2639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8AC71F6-0B91-4ECC-8DC2-68E988125FCD}"/>
              </a:ext>
            </a:extLst>
          </p:cNvPr>
          <p:cNvSpPr/>
          <p:nvPr/>
        </p:nvSpPr>
        <p:spPr>
          <a:xfrm>
            <a:off x="5557340" y="4968867"/>
            <a:ext cx="1183821" cy="3048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68811AE6-FD1E-433E-85E1-AE24800C0651}"/>
              </a:ext>
            </a:extLst>
          </p:cNvPr>
          <p:cNvCxnSpPr>
            <a:cxnSpLocks/>
          </p:cNvCxnSpPr>
          <p:nvPr/>
        </p:nvCxnSpPr>
        <p:spPr>
          <a:xfrm flipH="1">
            <a:off x="4549954" y="5228362"/>
            <a:ext cx="986149" cy="98775"/>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40820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BEC7-58E2-4359-9EB6-259F9564D290}"/>
              </a:ext>
            </a:extLst>
          </p:cNvPr>
          <p:cNvSpPr>
            <a:spLocks noGrp="1"/>
          </p:cNvSpPr>
          <p:nvPr>
            <p:ph type="title"/>
          </p:nvPr>
        </p:nvSpPr>
        <p:spPr>
          <a:xfrm>
            <a:off x="838200" y="83023"/>
            <a:ext cx="10515600" cy="1325563"/>
          </a:xfrm>
        </p:spPr>
        <p:txBody>
          <a:bodyPr/>
          <a:lstStyle/>
          <a:p>
            <a:r>
              <a:rPr lang="en-US"/>
              <a:t>Top Eight Concepts</a:t>
            </a:r>
          </a:p>
        </p:txBody>
      </p:sp>
      <p:sp>
        <p:nvSpPr>
          <p:cNvPr id="3" name="Content Placeholder 2">
            <a:extLst>
              <a:ext uri="{FF2B5EF4-FFF2-40B4-BE49-F238E27FC236}">
                <a16:creationId xmlns:a16="http://schemas.microsoft.com/office/drawing/2014/main" id="{F832988C-26A6-4C0C-AC1B-E74819643593}"/>
              </a:ext>
            </a:extLst>
          </p:cNvPr>
          <p:cNvSpPr>
            <a:spLocks noGrp="1"/>
          </p:cNvSpPr>
          <p:nvPr>
            <p:ph idx="1"/>
          </p:nvPr>
        </p:nvSpPr>
        <p:spPr>
          <a:xfrm>
            <a:off x="838200" y="1113068"/>
            <a:ext cx="10515600" cy="4270374"/>
          </a:xfrm>
        </p:spPr>
        <p:txBody>
          <a:bodyPr vert="horz" lIns="91440" tIns="45720" rIns="91440" bIns="45720" rtlCol="0" anchor="t">
            <a:noAutofit/>
          </a:bodyPr>
          <a:lstStyle/>
          <a:p>
            <a:pPr marL="0" indent="0">
              <a:spcBef>
                <a:spcPts val="0"/>
              </a:spcBef>
              <a:buNone/>
            </a:pPr>
            <a:r>
              <a:rPr lang="en-US" sz="1600" b="1"/>
              <a:t>Concept 1.</a:t>
            </a:r>
          </a:p>
          <a:p>
            <a:pPr marL="0" indent="0">
              <a:spcBef>
                <a:spcPts val="0"/>
              </a:spcBef>
              <a:buNone/>
            </a:pPr>
            <a:r>
              <a:rPr lang="en-US" sz="1600" b="1"/>
              <a:t>Box Shape:</a:t>
            </a:r>
            <a:r>
              <a:rPr lang="en-US" sz="1600"/>
              <a:t> Rectangle, </a:t>
            </a:r>
            <a:r>
              <a:rPr lang="en-US" sz="1600" b="1"/>
              <a:t>Box Cooling:</a:t>
            </a:r>
            <a:r>
              <a:rPr lang="en-US" sz="1600"/>
              <a:t> Liquid Cooling,</a:t>
            </a:r>
            <a:r>
              <a:rPr lang="en-US" sz="1600" b="1"/>
              <a:t> Box Waterproofing:</a:t>
            </a:r>
            <a:r>
              <a:rPr lang="en-US" sz="1600"/>
              <a:t> Rubber Seals, </a:t>
            </a:r>
            <a:r>
              <a:rPr lang="en-US" sz="1600" b="1"/>
              <a:t>Box Mounting:</a:t>
            </a:r>
            <a:r>
              <a:rPr lang="en-US" sz="1600"/>
              <a:t> Integrated into Chassis, </a:t>
            </a:r>
            <a:r>
              <a:rPr lang="en-US" sz="1600" b="1"/>
              <a:t>Energy Storage Device:</a:t>
            </a:r>
            <a:r>
              <a:rPr lang="en-US" sz="1600"/>
              <a:t> Purchase Off Shelf, </a:t>
            </a:r>
            <a:r>
              <a:rPr lang="en-US" sz="1600" b="1"/>
              <a:t>Energy Storage Device Wiring:</a:t>
            </a:r>
            <a:r>
              <a:rPr lang="en-US" sz="1600"/>
              <a:t> Wiring Included with Purchase, </a:t>
            </a:r>
            <a:r>
              <a:rPr lang="en-US" sz="1600" b="1"/>
              <a:t>BMS Measurements:</a:t>
            </a:r>
            <a:r>
              <a:rPr lang="en-US" sz="1600"/>
              <a:t> Temperature, Voltage, and Current, </a:t>
            </a:r>
            <a:r>
              <a:rPr lang="en-US" sz="1600" b="1"/>
              <a:t>Current Type</a:t>
            </a:r>
            <a:r>
              <a:rPr lang="en-US" sz="1600"/>
              <a:t>: DC, </a:t>
            </a:r>
            <a:r>
              <a:rPr lang="en-US" sz="1600" b="1"/>
              <a:t>Charging Device:</a:t>
            </a:r>
            <a:r>
              <a:rPr lang="en-US" sz="1600"/>
              <a:t> Wall Power </a:t>
            </a:r>
          </a:p>
          <a:p>
            <a:pPr marL="0" indent="0">
              <a:spcBef>
                <a:spcPts val="0"/>
              </a:spcBef>
              <a:buNone/>
            </a:pPr>
            <a:endParaRPr lang="en-US" sz="1600"/>
          </a:p>
          <a:p>
            <a:pPr marL="0" indent="0">
              <a:spcBef>
                <a:spcPts val="0"/>
              </a:spcBef>
              <a:buNone/>
            </a:pPr>
            <a:r>
              <a:rPr lang="en-US" sz="1600" b="1"/>
              <a:t>Concept 2.</a:t>
            </a:r>
          </a:p>
          <a:p>
            <a:pPr marL="0" indent="0">
              <a:spcBef>
                <a:spcPts val="0"/>
              </a:spcBef>
              <a:buNone/>
            </a:pPr>
            <a:r>
              <a:rPr lang="en-US" sz="1600" b="1"/>
              <a:t>Box Shape:</a:t>
            </a:r>
            <a:r>
              <a:rPr lang="en-US" sz="1600"/>
              <a:t> Rectangle, </a:t>
            </a:r>
            <a:r>
              <a:rPr lang="en-US" sz="1600" b="1"/>
              <a:t>Box Cooling:</a:t>
            </a:r>
            <a:r>
              <a:rPr lang="en-US" sz="1600"/>
              <a:t> Air Cooling, </a:t>
            </a:r>
            <a:r>
              <a:rPr lang="en-US" sz="1600" b="1"/>
              <a:t>Box Waterproofing</a:t>
            </a:r>
            <a:r>
              <a:rPr lang="en-US" sz="1600"/>
              <a:t>: Rubber Seals, </a:t>
            </a:r>
            <a:r>
              <a:rPr lang="en-US" sz="1600" b="1"/>
              <a:t>Box Mounting:</a:t>
            </a:r>
            <a:r>
              <a:rPr lang="en-US" sz="1600"/>
              <a:t> Integrated into Chassis, </a:t>
            </a:r>
            <a:r>
              <a:rPr lang="en-US" sz="1600" b="1"/>
              <a:t>Energy Storage Device: </a:t>
            </a:r>
            <a:r>
              <a:rPr lang="en-US" sz="1600"/>
              <a:t>Purchase Off Shelf, </a:t>
            </a:r>
            <a:r>
              <a:rPr lang="en-US" sz="1600" b="1"/>
              <a:t>Energy Storage Device Wiring: </a:t>
            </a:r>
            <a:r>
              <a:rPr lang="en-US" sz="1600"/>
              <a:t>Wiring Included with Purchase, </a:t>
            </a:r>
            <a:r>
              <a:rPr lang="en-US" sz="1600" b="1"/>
              <a:t>BMS Measurements:</a:t>
            </a:r>
            <a:r>
              <a:rPr lang="en-US" sz="1600"/>
              <a:t> Temperature, Voltage, and Current, </a:t>
            </a:r>
            <a:r>
              <a:rPr lang="en-US" sz="1600" b="1"/>
              <a:t>Current Type:</a:t>
            </a:r>
            <a:r>
              <a:rPr lang="en-US" sz="1600"/>
              <a:t> DC, </a:t>
            </a:r>
            <a:r>
              <a:rPr lang="en-US" sz="1600" b="1"/>
              <a:t>Charging Device:</a:t>
            </a:r>
            <a:r>
              <a:rPr lang="en-US" sz="1600"/>
              <a:t> Wall Power</a:t>
            </a:r>
          </a:p>
          <a:p>
            <a:pPr marL="0" indent="0">
              <a:spcBef>
                <a:spcPts val="0"/>
              </a:spcBef>
              <a:buNone/>
            </a:pPr>
            <a:endParaRPr lang="en-US" sz="1600"/>
          </a:p>
          <a:p>
            <a:pPr marL="0" indent="0">
              <a:spcBef>
                <a:spcPts val="0"/>
              </a:spcBef>
              <a:buNone/>
            </a:pPr>
            <a:r>
              <a:rPr lang="en-US" sz="1600" b="1"/>
              <a:t>Concept 3.</a:t>
            </a:r>
          </a:p>
          <a:p>
            <a:pPr marL="0" indent="0">
              <a:spcBef>
                <a:spcPts val="0"/>
              </a:spcBef>
              <a:buNone/>
            </a:pPr>
            <a:r>
              <a:rPr lang="en-US" sz="1600" b="1"/>
              <a:t>Box Shape:</a:t>
            </a:r>
            <a:r>
              <a:rPr lang="en-US" sz="1600"/>
              <a:t> Rectangle, </a:t>
            </a:r>
            <a:r>
              <a:rPr lang="en-US" sz="1600" b="1"/>
              <a:t>Box Cooling:</a:t>
            </a:r>
            <a:r>
              <a:rPr lang="en-US" sz="1600"/>
              <a:t> Liquid Cooling, </a:t>
            </a:r>
            <a:r>
              <a:rPr lang="en-US" sz="1600" b="1"/>
              <a:t>Box Waterproofing:</a:t>
            </a:r>
            <a:r>
              <a:rPr lang="en-US" sz="1600"/>
              <a:t> Rubber Seals,</a:t>
            </a:r>
            <a:r>
              <a:rPr lang="en-US" sz="1600" b="1"/>
              <a:t> Box Mounting:</a:t>
            </a:r>
            <a:r>
              <a:rPr lang="en-US" sz="1600"/>
              <a:t> Bolted into Chassis,</a:t>
            </a:r>
            <a:r>
              <a:rPr lang="en-US" sz="1600" b="1"/>
              <a:t> Energy Storage Device:</a:t>
            </a:r>
            <a:r>
              <a:rPr lang="en-US" sz="1600"/>
              <a:t> Purchase Off Shelf, </a:t>
            </a:r>
            <a:r>
              <a:rPr lang="en-US" sz="1600" b="1"/>
              <a:t>Energy Storage Device Wiring:</a:t>
            </a:r>
            <a:r>
              <a:rPr lang="en-US" sz="1600"/>
              <a:t> Wiring Included with Purchase, </a:t>
            </a:r>
            <a:r>
              <a:rPr lang="en-US" sz="1600" b="1"/>
              <a:t>BMS Measurements:</a:t>
            </a:r>
            <a:r>
              <a:rPr lang="en-US" sz="1600"/>
              <a:t> Temperature, Voltage, and Current, </a:t>
            </a:r>
            <a:r>
              <a:rPr lang="en-US" sz="1600" b="1"/>
              <a:t>Current Type:</a:t>
            </a:r>
            <a:r>
              <a:rPr lang="en-US" sz="1600"/>
              <a:t> DC, </a:t>
            </a:r>
            <a:r>
              <a:rPr lang="en-US" sz="1600" b="1"/>
              <a:t>Charging Device: </a:t>
            </a:r>
            <a:r>
              <a:rPr lang="en-US" sz="1600"/>
              <a:t>Wall Power</a:t>
            </a:r>
          </a:p>
          <a:p>
            <a:pPr marL="0" indent="0">
              <a:spcBef>
                <a:spcPts val="0"/>
              </a:spcBef>
              <a:buNone/>
            </a:pPr>
            <a:endParaRPr lang="en-US" sz="1600" b="1"/>
          </a:p>
          <a:p>
            <a:pPr marL="0" indent="0">
              <a:spcBef>
                <a:spcPts val="0"/>
              </a:spcBef>
              <a:buNone/>
            </a:pPr>
            <a:r>
              <a:rPr lang="en-US" sz="1600" b="1"/>
              <a:t>Concept 4.</a:t>
            </a:r>
          </a:p>
          <a:p>
            <a:pPr marL="0" indent="0">
              <a:spcBef>
                <a:spcPts val="0"/>
              </a:spcBef>
              <a:buNone/>
            </a:pPr>
            <a:r>
              <a:rPr lang="en-US" sz="1600" b="1"/>
              <a:t>Box Shape:</a:t>
            </a:r>
            <a:r>
              <a:rPr lang="en-US" sz="1600"/>
              <a:t> T-Shape, </a:t>
            </a:r>
            <a:r>
              <a:rPr lang="en-US" sz="1600" b="1"/>
              <a:t>Box Cooling: </a:t>
            </a:r>
            <a:r>
              <a:rPr lang="en-US" sz="1600"/>
              <a:t>Liquid Cooling, </a:t>
            </a:r>
            <a:r>
              <a:rPr lang="en-US" sz="1600" b="1"/>
              <a:t>Box Waterproofing:</a:t>
            </a:r>
            <a:r>
              <a:rPr lang="en-US" sz="1600"/>
              <a:t> Rubber Seals, </a:t>
            </a:r>
            <a:r>
              <a:rPr lang="en-US" sz="1600" b="1"/>
              <a:t>Box Mounting:</a:t>
            </a:r>
            <a:r>
              <a:rPr lang="en-US" sz="1600"/>
              <a:t> Integrated into Chassis, </a:t>
            </a:r>
            <a:r>
              <a:rPr lang="en-US" sz="1600" b="1"/>
              <a:t>Energy Storage Device:</a:t>
            </a:r>
            <a:r>
              <a:rPr lang="en-US" sz="1600"/>
              <a:t> Purchase Off Shelf, </a:t>
            </a:r>
            <a:r>
              <a:rPr lang="en-US" sz="1600" b="1"/>
              <a:t>Energy Storage Device Wiring:</a:t>
            </a:r>
            <a:r>
              <a:rPr lang="en-US" sz="1600"/>
              <a:t> Wiring Included with Purchase,</a:t>
            </a:r>
            <a:r>
              <a:rPr lang="en-US" sz="1600" b="1"/>
              <a:t> BMS Measurements:</a:t>
            </a:r>
            <a:r>
              <a:rPr lang="en-US" sz="1600"/>
              <a:t> Temperature, Voltage, and Current, </a:t>
            </a:r>
            <a:r>
              <a:rPr lang="en-US" sz="1600" b="1"/>
              <a:t>Current Type: </a:t>
            </a:r>
            <a:r>
              <a:rPr lang="en-US" sz="1600"/>
              <a:t>DC, </a:t>
            </a:r>
            <a:r>
              <a:rPr lang="en-US" sz="1600" b="1"/>
              <a:t>Charging Device:</a:t>
            </a:r>
            <a:r>
              <a:rPr lang="en-US" sz="1600"/>
              <a:t> Wall Power</a:t>
            </a:r>
          </a:p>
        </p:txBody>
      </p:sp>
      <p:sp>
        <p:nvSpPr>
          <p:cNvPr id="4" name="Text Placeholder 3">
            <a:extLst>
              <a:ext uri="{FF2B5EF4-FFF2-40B4-BE49-F238E27FC236}">
                <a16:creationId xmlns:a16="http://schemas.microsoft.com/office/drawing/2014/main" id="{F1D21588-E3D1-45A6-BDB7-56F99244BD4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82481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4F0C-CA6A-4360-830F-E141C1F314CE}"/>
              </a:ext>
            </a:extLst>
          </p:cNvPr>
          <p:cNvSpPr>
            <a:spLocks noGrp="1"/>
          </p:cNvSpPr>
          <p:nvPr>
            <p:ph type="title"/>
          </p:nvPr>
        </p:nvSpPr>
        <p:spPr>
          <a:xfrm>
            <a:off x="838200" y="-31750"/>
            <a:ext cx="10515600" cy="1325563"/>
          </a:xfrm>
        </p:spPr>
        <p:txBody>
          <a:bodyPr/>
          <a:lstStyle/>
          <a:p>
            <a:r>
              <a:rPr lang="en-US"/>
              <a:t>Top Eight Concepts (cont.)</a:t>
            </a:r>
          </a:p>
        </p:txBody>
      </p:sp>
      <p:sp>
        <p:nvSpPr>
          <p:cNvPr id="3" name="Content Placeholder 2">
            <a:extLst>
              <a:ext uri="{FF2B5EF4-FFF2-40B4-BE49-F238E27FC236}">
                <a16:creationId xmlns:a16="http://schemas.microsoft.com/office/drawing/2014/main" id="{C6CF5ED1-A133-4175-8B2B-E3782EF2E93A}"/>
              </a:ext>
            </a:extLst>
          </p:cNvPr>
          <p:cNvSpPr>
            <a:spLocks noGrp="1"/>
          </p:cNvSpPr>
          <p:nvPr>
            <p:ph idx="1"/>
          </p:nvPr>
        </p:nvSpPr>
        <p:spPr>
          <a:xfrm>
            <a:off x="838200" y="1177081"/>
            <a:ext cx="10515600" cy="4270374"/>
          </a:xfrm>
        </p:spPr>
        <p:txBody>
          <a:bodyPr vert="horz" lIns="91440" tIns="45720" rIns="91440" bIns="45720" rtlCol="0" anchor="t">
            <a:noAutofit/>
          </a:bodyPr>
          <a:lstStyle/>
          <a:p>
            <a:pPr marL="0" indent="0">
              <a:spcBef>
                <a:spcPts val="0"/>
              </a:spcBef>
              <a:buNone/>
            </a:pPr>
            <a:r>
              <a:rPr lang="en-US" sz="1600" b="1"/>
              <a:t>Concept 5.</a:t>
            </a:r>
          </a:p>
          <a:p>
            <a:pPr marL="0" indent="0">
              <a:spcBef>
                <a:spcPts val="0"/>
              </a:spcBef>
              <a:buNone/>
            </a:pPr>
            <a:r>
              <a:rPr lang="en-US" sz="1600" b="1"/>
              <a:t>Box Shape: </a:t>
            </a:r>
            <a:r>
              <a:rPr lang="en-US" sz="1600"/>
              <a:t>Cube, </a:t>
            </a:r>
            <a:r>
              <a:rPr lang="en-US" sz="1600" b="1"/>
              <a:t>Box Cooling: </a:t>
            </a:r>
            <a:r>
              <a:rPr lang="en-US" sz="1600"/>
              <a:t>Liquid Cooling, </a:t>
            </a:r>
            <a:r>
              <a:rPr lang="en-US" sz="1600" b="1"/>
              <a:t>Box Waterproofing: </a:t>
            </a:r>
            <a:r>
              <a:rPr lang="en-US" sz="1600"/>
              <a:t>Silicon Sealant, </a:t>
            </a:r>
            <a:r>
              <a:rPr lang="en-US" sz="1600" b="1"/>
              <a:t>Box Mounting:</a:t>
            </a:r>
            <a:r>
              <a:rPr lang="en-US" sz="1600"/>
              <a:t> Integrated into Chassis, </a:t>
            </a:r>
            <a:r>
              <a:rPr lang="en-US" sz="1600" b="1"/>
              <a:t>Energy Storage Device: </a:t>
            </a:r>
            <a:r>
              <a:rPr lang="en-US" sz="1600"/>
              <a:t>Purchase Off Shelf, </a:t>
            </a:r>
            <a:r>
              <a:rPr lang="en-US" sz="1600" b="1"/>
              <a:t>Energy Storage Device Wiring: </a:t>
            </a:r>
            <a:r>
              <a:rPr lang="en-US" sz="1600"/>
              <a:t>Wiring Included with Purchase,</a:t>
            </a:r>
            <a:r>
              <a:rPr lang="en-US" sz="1600" b="1"/>
              <a:t> BMS Measurements: </a:t>
            </a:r>
            <a:r>
              <a:rPr lang="en-US" sz="1600"/>
              <a:t>Temperature, Voltage, and Current, </a:t>
            </a:r>
            <a:r>
              <a:rPr lang="en-US" sz="1600" b="1"/>
              <a:t>Current Type: </a:t>
            </a:r>
            <a:r>
              <a:rPr lang="en-US" sz="1600"/>
              <a:t>DC, </a:t>
            </a:r>
            <a:r>
              <a:rPr lang="en-US" sz="1600" b="1"/>
              <a:t>Charging Device: </a:t>
            </a:r>
            <a:r>
              <a:rPr lang="en-US" sz="1600"/>
              <a:t>Wall Power</a:t>
            </a:r>
          </a:p>
          <a:p>
            <a:pPr marL="0" indent="0">
              <a:spcBef>
                <a:spcPts val="0"/>
              </a:spcBef>
              <a:buNone/>
            </a:pPr>
            <a:endParaRPr lang="en-US" sz="1600" b="1"/>
          </a:p>
          <a:p>
            <a:pPr marL="0" indent="0">
              <a:spcBef>
                <a:spcPts val="0"/>
              </a:spcBef>
              <a:buNone/>
            </a:pPr>
            <a:r>
              <a:rPr lang="en-US" sz="1600" b="1"/>
              <a:t>Concept 6.</a:t>
            </a:r>
          </a:p>
          <a:p>
            <a:pPr marL="0" indent="0">
              <a:spcBef>
                <a:spcPts val="0"/>
              </a:spcBef>
              <a:buNone/>
            </a:pPr>
            <a:r>
              <a:rPr lang="en-US" sz="1600" b="1"/>
              <a:t>Box Shape: </a:t>
            </a:r>
            <a:r>
              <a:rPr lang="en-US" sz="1600"/>
              <a:t>Rectangle, </a:t>
            </a:r>
            <a:r>
              <a:rPr lang="en-US" sz="1600" b="1"/>
              <a:t>Box Cooling: </a:t>
            </a:r>
            <a:r>
              <a:rPr lang="en-US" sz="1600"/>
              <a:t>Liquid Cooling, </a:t>
            </a:r>
            <a:r>
              <a:rPr lang="en-US" sz="1600" b="1"/>
              <a:t>Box Waterproofing: </a:t>
            </a:r>
            <a:r>
              <a:rPr lang="en-US" sz="1600"/>
              <a:t>Silicon Sealant Silicon Sealant, </a:t>
            </a:r>
            <a:r>
              <a:rPr lang="en-US" sz="1600" b="1"/>
              <a:t>Box Mounting: </a:t>
            </a:r>
            <a:r>
              <a:rPr lang="en-US" sz="1600"/>
              <a:t>Integrated into Chassis, </a:t>
            </a:r>
            <a:r>
              <a:rPr lang="en-US" sz="1600" b="1"/>
              <a:t>Energy Storage Device: </a:t>
            </a:r>
            <a:r>
              <a:rPr lang="en-US" sz="1600"/>
              <a:t>Purchase Off Shelf, </a:t>
            </a:r>
            <a:r>
              <a:rPr lang="en-US" sz="1600" b="1"/>
              <a:t>Energy Storage Device Wiring: </a:t>
            </a:r>
            <a:r>
              <a:rPr lang="en-US" sz="1600"/>
              <a:t>Wiring Included with Purchase, </a:t>
            </a:r>
            <a:r>
              <a:rPr lang="en-US" sz="1600" b="1"/>
              <a:t>BMS Measurements: </a:t>
            </a:r>
            <a:r>
              <a:rPr lang="en-US" sz="1600"/>
              <a:t>Temperature, Voltage, and Current,</a:t>
            </a:r>
            <a:r>
              <a:rPr lang="en-US" sz="1600" b="1"/>
              <a:t> Current Type: </a:t>
            </a:r>
            <a:r>
              <a:rPr lang="en-US" sz="1600"/>
              <a:t>DC, </a:t>
            </a:r>
            <a:r>
              <a:rPr lang="en-US" sz="1600" b="1"/>
              <a:t>Charging Device: </a:t>
            </a:r>
            <a:r>
              <a:rPr lang="en-US" sz="1600"/>
              <a:t>Wall Power</a:t>
            </a:r>
          </a:p>
          <a:p>
            <a:pPr marL="0" indent="0">
              <a:spcBef>
                <a:spcPts val="0"/>
              </a:spcBef>
              <a:buNone/>
            </a:pPr>
            <a:endParaRPr lang="en-US" sz="1600"/>
          </a:p>
          <a:p>
            <a:pPr marL="0" indent="0">
              <a:spcBef>
                <a:spcPts val="0"/>
              </a:spcBef>
              <a:buNone/>
            </a:pPr>
            <a:r>
              <a:rPr lang="en-US" sz="1600" b="1"/>
              <a:t>Concept 7.</a:t>
            </a:r>
          </a:p>
          <a:p>
            <a:pPr marL="0" indent="0">
              <a:spcBef>
                <a:spcPts val="0"/>
              </a:spcBef>
              <a:buNone/>
            </a:pPr>
            <a:r>
              <a:rPr lang="en-US" sz="1600" b="1"/>
              <a:t>Box Shape: </a:t>
            </a:r>
            <a:r>
              <a:rPr lang="en-US" sz="1600"/>
              <a:t>Rectangle, </a:t>
            </a:r>
            <a:r>
              <a:rPr lang="en-US" sz="1600" b="1"/>
              <a:t>Box Cooling: </a:t>
            </a:r>
            <a:r>
              <a:rPr lang="en-US" sz="1600"/>
              <a:t>Liquid Cooling,</a:t>
            </a:r>
            <a:r>
              <a:rPr lang="en-US" sz="1600" b="1"/>
              <a:t> Box Waterproofing: </a:t>
            </a:r>
            <a:r>
              <a:rPr lang="en-US" sz="1600"/>
              <a:t>Rubber Seals, </a:t>
            </a:r>
            <a:r>
              <a:rPr lang="en-US" sz="1600" b="1"/>
              <a:t>Box Mounting:</a:t>
            </a:r>
            <a:r>
              <a:rPr lang="en-US" sz="1600"/>
              <a:t> Integrated into Chassis, </a:t>
            </a:r>
            <a:r>
              <a:rPr lang="en-US" sz="1600" b="1"/>
              <a:t>Energy Storage Device: </a:t>
            </a:r>
            <a:r>
              <a:rPr lang="en-US" sz="1600"/>
              <a:t>Build Using Ion-Cells, </a:t>
            </a:r>
            <a:r>
              <a:rPr lang="en-US" sz="1600" b="1"/>
              <a:t>Energy Storage Device Wiring: </a:t>
            </a:r>
            <a:r>
              <a:rPr lang="en-US" sz="1600"/>
              <a:t>Parallel, </a:t>
            </a:r>
            <a:r>
              <a:rPr lang="en-US" sz="1600" b="1"/>
              <a:t>BMS Measurements: </a:t>
            </a:r>
            <a:r>
              <a:rPr lang="en-US" sz="1600"/>
              <a:t>Temperature, Voltage, and Current, </a:t>
            </a:r>
            <a:r>
              <a:rPr lang="en-US" sz="1600" b="1"/>
              <a:t>Current Type: </a:t>
            </a:r>
            <a:r>
              <a:rPr lang="en-US" sz="1600"/>
              <a:t>DC, </a:t>
            </a:r>
            <a:r>
              <a:rPr lang="en-US" sz="1600" b="1"/>
              <a:t>Charging Device:</a:t>
            </a:r>
            <a:r>
              <a:rPr lang="en-US" sz="1600"/>
              <a:t> Wall Power</a:t>
            </a:r>
          </a:p>
          <a:p>
            <a:pPr marL="0" indent="0">
              <a:spcBef>
                <a:spcPts val="0"/>
              </a:spcBef>
              <a:buNone/>
            </a:pPr>
            <a:endParaRPr lang="en-US" sz="1600"/>
          </a:p>
          <a:p>
            <a:pPr marL="0" indent="0">
              <a:spcBef>
                <a:spcPts val="0"/>
              </a:spcBef>
              <a:buNone/>
            </a:pPr>
            <a:r>
              <a:rPr lang="en-US" sz="1600" b="1"/>
              <a:t>Concept 8.</a:t>
            </a:r>
          </a:p>
          <a:p>
            <a:pPr marL="0" indent="0">
              <a:spcBef>
                <a:spcPts val="0"/>
              </a:spcBef>
              <a:buNone/>
            </a:pPr>
            <a:r>
              <a:rPr lang="en-US" sz="1600" b="1"/>
              <a:t>Box Shape: </a:t>
            </a:r>
            <a:r>
              <a:rPr lang="en-US" sz="1600"/>
              <a:t>Rectangle, </a:t>
            </a:r>
            <a:r>
              <a:rPr lang="en-US" sz="1600" b="1"/>
              <a:t>Box Cooling: </a:t>
            </a:r>
            <a:r>
              <a:rPr lang="en-US" sz="1600"/>
              <a:t>Liquid Cooling,</a:t>
            </a:r>
            <a:r>
              <a:rPr lang="en-US" sz="1600" b="1"/>
              <a:t> Box Waterproofing: </a:t>
            </a:r>
            <a:r>
              <a:rPr lang="en-US" sz="1600"/>
              <a:t>Rubber Seals, </a:t>
            </a:r>
            <a:r>
              <a:rPr lang="en-US" sz="1600" b="1"/>
              <a:t>Box Mounting:</a:t>
            </a:r>
            <a:r>
              <a:rPr lang="en-US" sz="1600"/>
              <a:t> Integrated into Chassis, </a:t>
            </a:r>
            <a:r>
              <a:rPr lang="en-US" sz="1600" b="1"/>
              <a:t>Energy Storage Device:</a:t>
            </a:r>
            <a:r>
              <a:rPr lang="en-US" sz="1600"/>
              <a:t> Build Using Capacitors, </a:t>
            </a:r>
            <a:r>
              <a:rPr lang="en-US" sz="1600" b="1"/>
              <a:t>Energy Storage Device Wiring: </a:t>
            </a:r>
            <a:r>
              <a:rPr lang="en-US" sz="1600"/>
              <a:t>Parallel, </a:t>
            </a:r>
            <a:r>
              <a:rPr lang="en-US" sz="1600" b="1"/>
              <a:t>BMS Measurements: </a:t>
            </a:r>
            <a:r>
              <a:rPr lang="en-US" sz="1600"/>
              <a:t>Temperature, Voltage, and Current, </a:t>
            </a:r>
            <a:r>
              <a:rPr lang="en-US" sz="1600" b="1"/>
              <a:t>Current Type: </a:t>
            </a:r>
            <a:r>
              <a:rPr lang="en-US" sz="1600"/>
              <a:t>DC, </a:t>
            </a:r>
            <a:r>
              <a:rPr lang="en-US" sz="1600" b="1"/>
              <a:t>Charging Device: </a:t>
            </a:r>
            <a:r>
              <a:rPr lang="en-US" sz="1600"/>
              <a:t>Wall Power</a:t>
            </a:r>
          </a:p>
          <a:p>
            <a:pPr marL="0" indent="0">
              <a:spcBef>
                <a:spcPts val="0"/>
              </a:spcBef>
            </a:pPr>
            <a:endParaRPr lang="en-US"/>
          </a:p>
          <a:p>
            <a:endParaRPr lang="en-US"/>
          </a:p>
        </p:txBody>
      </p:sp>
      <p:sp>
        <p:nvSpPr>
          <p:cNvPr id="4" name="Text Placeholder 3">
            <a:extLst>
              <a:ext uri="{FF2B5EF4-FFF2-40B4-BE49-F238E27FC236}">
                <a16:creationId xmlns:a16="http://schemas.microsoft.com/office/drawing/2014/main" id="{84994FD9-B16D-44DE-A9CE-039B765B378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3561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702CF9-13E5-4B71-933E-B672DD5DE8FF}"/>
              </a:ext>
            </a:extLst>
          </p:cNvPr>
          <p:cNvSpPr>
            <a:spLocks noGrp="1"/>
          </p:cNvSpPr>
          <p:nvPr>
            <p:ph type="title"/>
          </p:nvPr>
        </p:nvSpPr>
        <p:spPr/>
        <p:txBody>
          <a:bodyPr/>
          <a:lstStyle/>
          <a:p>
            <a:r>
              <a:rPr lang="en-US"/>
              <a:t>Past Work </a:t>
            </a:r>
          </a:p>
        </p:txBody>
      </p:sp>
      <p:sp>
        <p:nvSpPr>
          <p:cNvPr id="4" name="Slide Number Placeholder 3"/>
          <p:cNvSpPr>
            <a:spLocks noGrp="1"/>
          </p:cNvSpPr>
          <p:nvPr>
            <p:ph type="sldNum" sz="quarter" idx="4"/>
          </p:nvPr>
        </p:nvSpPr>
        <p:spPr/>
        <p:txBody>
          <a:bodyPr/>
          <a:lstStyle/>
          <a:p>
            <a:fld id="{1D4DB10E-F3E0-46B7-A627-DDAED89BC122}" type="slidenum">
              <a:rPr lang="en-US" smtClean="0"/>
              <a:pPr/>
              <a:t>3</a:t>
            </a:fld>
            <a:endParaRPr lang="en-US"/>
          </a:p>
        </p:txBody>
      </p:sp>
      <p:sp>
        <p:nvSpPr>
          <p:cNvPr id="13" name="Rectangle 12">
            <a:extLst>
              <a:ext uri="{FF2B5EF4-FFF2-40B4-BE49-F238E27FC236}">
                <a16:creationId xmlns:a16="http://schemas.microsoft.com/office/drawing/2014/main" id="{F575B524-A7AB-49F5-A9F0-E22C3F5D0585}"/>
              </a:ext>
            </a:extLst>
          </p:cNvPr>
          <p:cNvSpPr/>
          <p:nvPr/>
        </p:nvSpPr>
        <p:spPr>
          <a:xfrm>
            <a:off x="802181" y="4641705"/>
            <a:ext cx="3922219" cy="1272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F625DF-4BE9-4612-AE37-23054B75EDBE}"/>
              </a:ext>
            </a:extLst>
          </p:cNvPr>
          <p:cNvSpPr txBox="1"/>
          <p:nvPr/>
        </p:nvSpPr>
        <p:spPr>
          <a:xfrm>
            <a:off x="794787" y="4886546"/>
            <a:ext cx="1679948" cy="40011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a:r>
              <a:rPr lang="en-US" sz="2000">
                <a:cs typeface="Calibri"/>
              </a:rPr>
              <a:t>Christian Gaya</a:t>
            </a:r>
          </a:p>
        </p:txBody>
      </p:sp>
      <p:pic>
        <p:nvPicPr>
          <p:cNvPr id="5" name="Graphic 4" descr="Clock">
            <a:extLst>
              <a:ext uri="{FF2B5EF4-FFF2-40B4-BE49-F238E27FC236}">
                <a16:creationId xmlns:a16="http://schemas.microsoft.com/office/drawing/2014/main" id="{E86E4416-9B13-490B-B418-02D4753617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727305"/>
            <a:ext cx="914400" cy="914400"/>
          </a:xfrm>
          <a:prstGeom prst="rect">
            <a:avLst/>
          </a:prstGeom>
        </p:spPr>
      </p:pic>
    </p:spTree>
    <p:extLst>
      <p:ext uri="{BB962C8B-B14F-4D97-AF65-F5344CB8AC3E}">
        <p14:creationId xmlns:p14="http://schemas.microsoft.com/office/powerpoint/2010/main" val="2698456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3637E-9F63-4ECB-8B83-8F5F9BCDE5A3}"/>
              </a:ext>
            </a:extLst>
          </p:cNvPr>
          <p:cNvSpPr>
            <a:spLocks noGrp="1"/>
          </p:cNvSpPr>
          <p:nvPr>
            <p:ph type="title"/>
          </p:nvPr>
        </p:nvSpPr>
        <p:spPr/>
        <p:txBody>
          <a:bodyPr/>
          <a:lstStyle/>
          <a:p>
            <a:r>
              <a:rPr lang="en-US"/>
              <a:t>Comparison Matrix</a:t>
            </a:r>
          </a:p>
        </p:txBody>
      </p:sp>
      <p:sp>
        <p:nvSpPr>
          <p:cNvPr id="4" name="Slide Number Placeholder 3">
            <a:extLst>
              <a:ext uri="{FF2B5EF4-FFF2-40B4-BE49-F238E27FC236}">
                <a16:creationId xmlns:a16="http://schemas.microsoft.com/office/drawing/2014/main" id="{969566F0-8894-44B4-8B51-3E589D4F1B25}"/>
              </a:ext>
            </a:extLst>
          </p:cNvPr>
          <p:cNvSpPr>
            <a:spLocks noGrp="1"/>
          </p:cNvSpPr>
          <p:nvPr>
            <p:ph type="sldNum" sz="quarter" idx="4"/>
          </p:nvPr>
        </p:nvSpPr>
        <p:spPr/>
        <p:txBody>
          <a:bodyPr/>
          <a:lstStyle/>
          <a:p>
            <a:fld id="{1D4DB10E-F3E0-46B7-A627-DDAED89BC122}" type="slidenum">
              <a:rPr lang="en-US" smtClean="0"/>
              <a:pPr/>
              <a:t>30</a:t>
            </a:fld>
            <a:endParaRPr lang="en-US"/>
          </a:p>
        </p:txBody>
      </p:sp>
      <p:sp>
        <p:nvSpPr>
          <p:cNvPr id="3" name="Text Placeholder 2">
            <a:extLst>
              <a:ext uri="{FF2B5EF4-FFF2-40B4-BE49-F238E27FC236}">
                <a16:creationId xmlns:a16="http://schemas.microsoft.com/office/drawing/2014/main" id="{E547C2E9-E3C2-4DCF-886C-7526595383C1}"/>
              </a:ext>
            </a:extLst>
          </p:cNvPr>
          <p:cNvSpPr>
            <a:spLocks noGrp="1"/>
          </p:cNvSpPr>
          <p:nvPr>
            <p:ph type="body" sz="quarter" idx="10"/>
          </p:nvPr>
        </p:nvSpPr>
        <p:spPr/>
        <p:txBody>
          <a:bodyPr/>
          <a:lstStyle/>
          <a:p>
            <a:r>
              <a:rPr lang="en-US">
                <a:cs typeface="Calibri"/>
              </a:rPr>
              <a:t>Thomas O'Neill</a:t>
            </a:r>
            <a:endParaRPr lang="en-US"/>
          </a:p>
          <a:p>
            <a:endParaRPr lang="en-US"/>
          </a:p>
        </p:txBody>
      </p:sp>
      <p:pic>
        <p:nvPicPr>
          <p:cNvPr id="7" name="Picture 6">
            <a:extLst>
              <a:ext uri="{FF2B5EF4-FFF2-40B4-BE49-F238E27FC236}">
                <a16:creationId xmlns:a16="http://schemas.microsoft.com/office/drawing/2014/main" id="{3DA9E861-8FEF-4E5C-8657-60BA47B395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081" y="1836053"/>
            <a:ext cx="11921838" cy="3608394"/>
          </a:xfrm>
          <a:prstGeom prst="rect">
            <a:avLst/>
          </a:prstGeom>
          <a:noFill/>
          <a:ln>
            <a:noFill/>
          </a:ln>
        </p:spPr>
      </p:pic>
    </p:spTree>
    <p:extLst>
      <p:ext uri="{BB962C8B-B14F-4D97-AF65-F5344CB8AC3E}">
        <p14:creationId xmlns:p14="http://schemas.microsoft.com/office/powerpoint/2010/main" val="3995810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B332-9C90-45C6-AFBC-A6E8AE0FB5B1}"/>
              </a:ext>
            </a:extLst>
          </p:cNvPr>
          <p:cNvSpPr>
            <a:spLocks noGrp="1"/>
          </p:cNvSpPr>
          <p:nvPr>
            <p:ph type="title"/>
          </p:nvPr>
        </p:nvSpPr>
        <p:spPr>
          <a:xfrm>
            <a:off x="838200" y="80797"/>
            <a:ext cx="10515600" cy="1325563"/>
          </a:xfrm>
        </p:spPr>
        <p:txBody>
          <a:bodyPr/>
          <a:lstStyle/>
          <a:p>
            <a:r>
              <a:rPr lang="en-US"/>
              <a:t>House of Quality</a:t>
            </a:r>
          </a:p>
        </p:txBody>
      </p:sp>
      <p:sp>
        <p:nvSpPr>
          <p:cNvPr id="4" name="Text Placeholder 3">
            <a:extLst>
              <a:ext uri="{FF2B5EF4-FFF2-40B4-BE49-F238E27FC236}">
                <a16:creationId xmlns:a16="http://schemas.microsoft.com/office/drawing/2014/main" id="{43D57759-5D54-4B1D-AC13-C33A34ACE577}"/>
              </a:ext>
            </a:extLst>
          </p:cNvPr>
          <p:cNvSpPr>
            <a:spLocks noGrp="1"/>
          </p:cNvSpPr>
          <p:nvPr>
            <p:ph type="body" sz="quarter" idx="10"/>
          </p:nvPr>
        </p:nvSpPr>
        <p:spPr/>
        <p:txBody>
          <a:bodyPr/>
          <a:lstStyle/>
          <a:p>
            <a:r>
              <a:rPr lang="en-US">
                <a:cs typeface="Calibri"/>
              </a:rPr>
              <a:t>Thomas O'Neill</a:t>
            </a:r>
            <a:endParaRPr lang="en-US"/>
          </a:p>
          <a:p>
            <a:endParaRPr lang="en-US"/>
          </a:p>
        </p:txBody>
      </p:sp>
      <p:pic>
        <p:nvPicPr>
          <p:cNvPr id="8" name="Content Placeholder 7">
            <a:extLst>
              <a:ext uri="{FF2B5EF4-FFF2-40B4-BE49-F238E27FC236}">
                <a16:creationId xmlns:a16="http://schemas.microsoft.com/office/drawing/2014/main" id="{2005258E-880D-499C-B597-ECFB09367EC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6699" y="1319116"/>
            <a:ext cx="9398602" cy="4696336"/>
          </a:xfrm>
          <a:prstGeom prst="rect">
            <a:avLst/>
          </a:prstGeom>
          <a:noFill/>
          <a:ln>
            <a:noFill/>
          </a:ln>
        </p:spPr>
      </p:pic>
      <p:sp>
        <p:nvSpPr>
          <p:cNvPr id="5" name="Slide Number Placeholder 3">
            <a:extLst>
              <a:ext uri="{FF2B5EF4-FFF2-40B4-BE49-F238E27FC236}">
                <a16:creationId xmlns:a16="http://schemas.microsoft.com/office/drawing/2014/main" id="{E9A795EA-7FC4-4E58-928E-4838C06EB115}"/>
              </a:ext>
            </a:extLst>
          </p:cNvPr>
          <p:cNvSpPr>
            <a:spLocks noGrp="1"/>
          </p:cNvSpPr>
          <p:nvPr>
            <p:ph type="sldNum" sz="quarter" idx="4"/>
          </p:nvPr>
        </p:nvSpPr>
        <p:spPr>
          <a:xfrm>
            <a:off x="4724400" y="6433298"/>
            <a:ext cx="2743200" cy="365760"/>
          </a:xfrm>
        </p:spPr>
        <p:txBody>
          <a:bodyPr/>
          <a:lstStyle/>
          <a:p>
            <a:fld id="{1D4DB10E-F3E0-46B7-A627-DDAED89BC122}" type="slidenum">
              <a:rPr lang="en-US" smtClean="0"/>
              <a:pPr/>
              <a:t>31</a:t>
            </a:fld>
            <a:endParaRPr lang="en-US"/>
          </a:p>
        </p:txBody>
      </p:sp>
      <p:pic>
        <p:nvPicPr>
          <p:cNvPr id="6" name="Graphic 5" descr="House">
            <a:extLst>
              <a:ext uri="{FF2B5EF4-FFF2-40B4-BE49-F238E27FC236}">
                <a16:creationId xmlns:a16="http://schemas.microsoft.com/office/drawing/2014/main" id="{6C57C840-A937-48BF-A245-73E8B91C0B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521" y="291347"/>
            <a:ext cx="705679" cy="705679"/>
          </a:xfrm>
          <a:prstGeom prst="rect">
            <a:avLst/>
          </a:prstGeom>
        </p:spPr>
      </p:pic>
    </p:spTree>
    <p:extLst>
      <p:ext uri="{BB962C8B-B14F-4D97-AF65-F5344CB8AC3E}">
        <p14:creationId xmlns:p14="http://schemas.microsoft.com/office/powerpoint/2010/main" val="3318130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F65DA-8E37-4596-9987-290FA1687B7B}"/>
              </a:ext>
            </a:extLst>
          </p:cNvPr>
          <p:cNvSpPr>
            <a:spLocks noGrp="1"/>
          </p:cNvSpPr>
          <p:nvPr>
            <p:ph type="title"/>
          </p:nvPr>
        </p:nvSpPr>
        <p:spPr/>
        <p:txBody>
          <a:bodyPr/>
          <a:lstStyle/>
          <a:p>
            <a:r>
              <a:rPr lang="en-US"/>
              <a:t>Nine-Design Pugh Chart</a:t>
            </a:r>
          </a:p>
        </p:txBody>
      </p:sp>
      <p:sp>
        <p:nvSpPr>
          <p:cNvPr id="5" name="Slide Number Placeholder 4">
            <a:extLst>
              <a:ext uri="{FF2B5EF4-FFF2-40B4-BE49-F238E27FC236}">
                <a16:creationId xmlns:a16="http://schemas.microsoft.com/office/drawing/2014/main" id="{26EBEF84-DB0E-4383-A4B8-A1D22B869F79}"/>
              </a:ext>
            </a:extLst>
          </p:cNvPr>
          <p:cNvSpPr>
            <a:spLocks noGrp="1"/>
          </p:cNvSpPr>
          <p:nvPr>
            <p:ph type="sldNum" sz="quarter" idx="4"/>
          </p:nvPr>
        </p:nvSpPr>
        <p:spPr/>
        <p:txBody>
          <a:bodyPr/>
          <a:lstStyle/>
          <a:p>
            <a:fld id="{1D4DB10E-F3E0-46B7-A627-DDAED89BC122}" type="slidenum">
              <a:rPr lang="en-US" smtClean="0"/>
              <a:pPr/>
              <a:t>32</a:t>
            </a:fld>
            <a:endParaRPr lang="en-US"/>
          </a:p>
        </p:txBody>
      </p:sp>
      <p:sp>
        <p:nvSpPr>
          <p:cNvPr id="6" name="Text Placeholder 5">
            <a:extLst>
              <a:ext uri="{FF2B5EF4-FFF2-40B4-BE49-F238E27FC236}">
                <a16:creationId xmlns:a16="http://schemas.microsoft.com/office/drawing/2014/main" id="{1E8F9FDA-952C-4FAC-8DA1-D2230DC65BD4}"/>
              </a:ext>
            </a:extLst>
          </p:cNvPr>
          <p:cNvSpPr>
            <a:spLocks noGrp="1"/>
          </p:cNvSpPr>
          <p:nvPr>
            <p:ph type="body" sz="quarter" idx="10"/>
          </p:nvPr>
        </p:nvSpPr>
        <p:spPr/>
        <p:txBody>
          <a:bodyPr/>
          <a:lstStyle/>
          <a:p>
            <a:r>
              <a:rPr lang="en-US">
                <a:cs typeface="Calibri"/>
              </a:rPr>
              <a:t>Thomas O'Neill</a:t>
            </a:r>
            <a:endParaRPr lang="en-US"/>
          </a:p>
          <a:p>
            <a:endParaRPr lang="en-US"/>
          </a:p>
        </p:txBody>
      </p:sp>
      <p:pic>
        <p:nvPicPr>
          <p:cNvPr id="16" name="Content Placeholder 15">
            <a:extLst>
              <a:ext uri="{FF2B5EF4-FFF2-40B4-BE49-F238E27FC236}">
                <a16:creationId xmlns:a16="http://schemas.microsoft.com/office/drawing/2014/main" id="{E13888BD-FDB4-4B56-A809-81912274AFE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21472" y="1819565"/>
            <a:ext cx="11349056" cy="4029428"/>
          </a:xfrm>
          <a:prstGeom prst="rect">
            <a:avLst/>
          </a:prstGeom>
          <a:noFill/>
          <a:ln>
            <a:noFill/>
          </a:ln>
        </p:spPr>
      </p:pic>
    </p:spTree>
    <p:extLst>
      <p:ext uri="{BB962C8B-B14F-4D97-AF65-F5344CB8AC3E}">
        <p14:creationId xmlns:p14="http://schemas.microsoft.com/office/powerpoint/2010/main" val="847930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EE28-E16D-4483-9EB4-2497B1344D98}"/>
              </a:ext>
            </a:extLst>
          </p:cNvPr>
          <p:cNvSpPr>
            <a:spLocks noGrp="1"/>
          </p:cNvSpPr>
          <p:nvPr>
            <p:ph type="title"/>
          </p:nvPr>
        </p:nvSpPr>
        <p:spPr/>
        <p:txBody>
          <a:bodyPr/>
          <a:lstStyle/>
          <a:p>
            <a:r>
              <a:rPr lang="en-US"/>
              <a:t>Five-Design Pugh Chart</a:t>
            </a:r>
          </a:p>
        </p:txBody>
      </p:sp>
      <p:sp>
        <p:nvSpPr>
          <p:cNvPr id="5" name="Slide Number Placeholder 4">
            <a:extLst>
              <a:ext uri="{FF2B5EF4-FFF2-40B4-BE49-F238E27FC236}">
                <a16:creationId xmlns:a16="http://schemas.microsoft.com/office/drawing/2014/main" id="{F319CD0A-2D9B-4453-ADFD-82EA624FC696}"/>
              </a:ext>
            </a:extLst>
          </p:cNvPr>
          <p:cNvSpPr>
            <a:spLocks noGrp="1"/>
          </p:cNvSpPr>
          <p:nvPr>
            <p:ph type="sldNum" sz="quarter" idx="4"/>
          </p:nvPr>
        </p:nvSpPr>
        <p:spPr/>
        <p:txBody>
          <a:bodyPr/>
          <a:lstStyle/>
          <a:p>
            <a:fld id="{1D4DB10E-F3E0-46B7-A627-DDAED89BC122}" type="slidenum">
              <a:rPr lang="en-US" smtClean="0"/>
              <a:pPr/>
              <a:t>33</a:t>
            </a:fld>
            <a:endParaRPr lang="en-US"/>
          </a:p>
        </p:txBody>
      </p:sp>
      <p:sp>
        <p:nvSpPr>
          <p:cNvPr id="6" name="Text Placeholder 5">
            <a:extLst>
              <a:ext uri="{FF2B5EF4-FFF2-40B4-BE49-F238E27FC236}">
                <a16:creationId xmlns:a16="http://schemas.microsoft.com/office/drawing/2014/main" id="{2EA4D1C9-A5EC-432A-BBBD-A9DB843A502C}"/>
              </a:ext>
            </a:extLst>
          </p:cNvPr>
          <p:cNvSpPr>
            <a:spLocks noGrp="1"/>
          </p:cNvSpPr>
          <p:nvPr>
            <p:ph type="body" sz="quarter" idx="10"/>
          </p:nvPr>
        </p:nvSpPr>
        <p:spPr/>
        <p:txBody>
          <a:bodyPr/>
          <a:lstStyle/>
          <a:p>
            <a:r>
              <a:rPr lang="en-US">
                <a:cs typeface="Calibri"/>
              </a:rPr>
              <a:t>Thomas O'Neill</a:t>
            </a:r>
            <a:endParaRPr lang="en-US"/>
          </a:p>
          <a:p>
            <a:endParaRPr lang="en-US"/>
          </a:p>
        </p:txBody>
      </p:sp>
      <p:pic>
        <p:nvPicPr>
          <p:cNvPr id="8" name="Content Placeholder 7">
            <a:extLst>
              <a:ext uri="{FF2B5EF4-FFF2-40B4-BE49-F238E27FC236}">
                <a16:creationId xmlns:a16="http://schemas.microsoft.com/office/drawing/2014/main" id="{94BFB84E-95F3-4027-9A4B-82EA74EEC7B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415919" y="1491910"/>
            <a:ext cx="7360162" cy="4506843"/>
          </a:xfrm>
          <a:prstGeom prst="rect">
            <a:avLst/>
          </a:prstGeom>
          <a:noFill/>
          <a:ln>
            <a:noFill/>
          </a:ln>
        </p:spPr>
      </p:pic>
    </p:spTree>
    <p:extLst>
      <p:ext uri="{BB962C8B-B14F-4D97-AF65-F5344CB8AC3E}">
        <p14:creationId xmlns:p14="http://schemas.microsoft.com/office/powerpoint/2010/main" val="4123460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8A0DD-75DC-41C9-9D59-166418E9FFF2}"/>
              </a:ext>
            </a:extLst>
          </p:cNvPr>
          <p:cNvSpPr>
            <a:spLocks noGrp="1"/>
          </p:cNvSpPr>
          <p:nvPr>
            <p:ph type="title"/>
          </p:nvPr>
        </p:nvSpPr>
        <p:spPr/>
        <p:txBody>
          <a:bodyPr/>
          <a:lstStyle/>
          <a:p>
            <a:r>
              <a:rPr lang="en-US"/>
              <a:t>Analytical Hierarchy Process</a:t>
            </a:r>
          </a:p>
        </p:txBody>
      </p:sp>
      <p:sp>
        <p:nvSpPr>
          <p:cNvPr id="5" name="Slide Number Placeholder 4">
            <a:extLst>
              <a:ext uri="{FF2B5EF4-FFF2-40B4-BE49-F238E27FC236}">
                <a16:creationId xmlns:a16="http://schemas.microsoft.com/office/drawing/2014/main" id="{D332FD1B-4A06-4AB5-97E8-8C2E66652E07}"/>
              </a:ext>
            </a:extLst>
          </p:cNvPr>
          <p:cNvSpPr>
            <a:spLocks noGrp="1"/>
          </p:cNvSpPr>
          <p:nvPr>
            <p:ph type="sldNum" sz="quarter" idx="4"/>
          </p:nvPr>
        </p:nvSpPr>
        <p:spPr/>
        <p:txBody>
          <a:bodyPr/>
          <a:lstStyle/>
          <a:p>
            <a:fld id="{1D4DB10E-F3E0-46B7-A627-DDAED89BC122}" type="slidenum">
              <a:rPr lang="en-US" smtClean="0"/>
              <a:pPr/>
              <a:t>34</a:t>
            </a:fld>
            <a:endParaRPr lang="en-US"/>
          </a:p>
        </p:txBody>
      </p:sp>
      <p:sp>
        <p:nvSpPr>
          <p:cNvPr id="6" name="Text Placeholder 5">
            <a:extLst>
              <a:ext uri="{FF2B5EF4-FFF2-40B4-BE49-F238E27FC236}">
                <a16:creationId xmlns:a16="http://schemas.microsoft.com/office/drawing/2014/main" id="{A6059DD4-0B4A-4765-91F9-0F83E5CEC0C0}"/>
              </a:ext>
            </a:extLst>
          </p:cNvPr>
          <p:cNvSpPr>
            <a:spLocks noGrp="1"/>
          </p:cNvSpPr>
          <p:nvPr>
            <p:ph type="body" sz="quarter" idx="10"/>
          </p:nvPr>
        </p:nvSpPr>
        <p:spPr/>
        <p:txBody>
          <a:bodyPr/>
          <a:lstStyle/>
          <a:p>
            <a:r>
              <a:rPr lang="en-US">
                <a:cs typeface="Calibri"/>
              </a:rPr>
              <a:t>Thomas O'Neill</a:t>
            </a:r>
            <a:endParaRPr lang="en-US"/>
          </a:p>
          <a:p>
            <a:endParaRPr lang="en-US"/>
          </a:p>
        </p:txBody>
      </p:sp>
      <p:pic>
        <p:nvPicPr>
          <p:cNvPr id="8" name="Picture 7">
            <a:extLst>
              <a:ext uri="{FF2B5EF4-FFF2-40B4-BE49-F238E27FC236}">
                <a16:creationId xmlns:a16="http://schemas.microsoft.com/office/drawing/2014/main" id="{F69CF22E-325F-4FF3-B794-2C1F2CE0E0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855" y="2433637"/>
            <a:ext cx="11436290" cy="2420505"/>
          </a:xfrm>
          <a:prstGeom prst="rect">
            <a:avLst/>
          </a:prstGeom>
          <a:noFill/>
          <a:ln>
            <a:noFill/>
          </a:ln>
        </p:spPr>
      </p:pic>
      <p:pic>
        <p:nvPicPr>
          <p:cNvPr id="4" name="Graphic 3" descr="Calculator">
            <a:extLst>
              <a:ext uri="{FF2B5EF4-FFF2-40B4-BE49-F238E27FC236}">
                <a16:creationId xmlns:a16="http://schemas.microsoft.com/office/drawing/2014/main" id="{A3621905-B9A1-4B1B-8642-57CD0CA474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1838" y="744725"/>
            <a:ext cx="566362" cy="566362"/>
          </a:xfrm>
          <a:prstGeom prst="rect">
            <a:avLst/>
          </a:prstGeom>
        </p:spPr>
      </p:pic>
    </p:spTree>
    <p:extLst>
      <p:ext uri="{BB962C8B-B14F-4D97-AF65-F5344CB8AC3E}">
        <p14:creationId xmlns:p14="http://schemas.microsoft.com/office/powerpoint/2010/main" val="2099145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8A0DD-75DC-41C9-9D59-166418E9FFF2}"/>
              </a:ext>
            </a:extLst>
          </p:cNvPr>
          <p:cNvSpPr>
            <a:spLocks noGrp="1"/>
          </p:cNvSpPr>
          <p:nvPr>
            <p:ph type="title"/>
          </p:nvPr>
        </p:nvSpPr>
        <p:spPr>
          <a:xfrm>
            <a:off x="201027" y="365125"/>
            <a:ext cx="11152773" cy="1325563"/>
          </a:xfrm>
        </p:spPr>
        <p:txBody>
          <a:bodyPr/>
          <a:lstStyle/>
          <a:p>
            <a:r>
              <a:rPr lang="en-US"/>
              <a:t>Analytical Hierarchy Process Normalized</a:t>
            </a:r>
          </a:p>
        </p:txBody>
      </p:sp>
      <p:sp>
        <p:nvSpPr>
          <p:cNvPr id="5" name="Slide Number Placeholder 4">
            <a:extLst>
              <a:ext uri="{FF2B5EF4-FFF2-40B4-BE49-F238E27FC236}">
                <a16:creationId xmlns:a16="http://schemas.microsoft.com/office/drawing/2014/main" id="{D332FD1B-4A06-4AB5-97E8-8C2E66652E07}"/>
              </a:ext>
            </a:extLst>
          </p:cNvPr>
          <p:cNvSpPr>
            <a:spLocks noGrp="1"/>
          </p:cNvSpPr>
          <p:nvPr>
            <p:ph type="sldNum" sz="quarter" idx="4"/>
          </p:nvPr>
        </p:nvSpPr>
        <p:spPr/>
        <p:txBody>
          <a:bodyPr/>
          <a:lstStyle/>
          <a:p>
            <a:fld id="{1D4DB10E-F3E0-46B7-A627-DDAED89BC122}" type="slidenum">
              <a:rPr lang="en-US" smtClean="0"/>
              <a:pPr/>
              <a:t>35</a:t>
            </a:fld>
            <a:endParaRPr lang="en-US"/>
          </a:p>
        </p:txBody>
      </p:sp>
      <p:sp>
        <p:nvSpPr>
          <p:cNvPr id="6" name="Text Placeholder 5">
            <a:extLst>
              <a:ext uri="{FF2B5EF4-FFF2-40B4-BE49-F238E27FC236}">
                <a16:creationId xmlns:a16="http://schemas.microsoft.com/office/drawing/2014/main" id="{A6059DD4-0B4A-4765-91F9-0F83E5CEC0C0}"/>
              </a:ext>
            </a:extLst>
          </p:cNvPr>
          <p:cNvSpPr>
            <a:spLocks noGrp="1"/>
          </p:cNvSpPr>
          <p:nvPr>
            <p:ph type="body" sz="quarter" idx="10"/>
          </p:nvPr>
        </p:nvSpPr>
        <p:spPr/>
        <p:txBody>
          <a:bodyPr/>
          <a:lstStyle/>
          <a:p>
            <a:r>
              <a:rPr lang="en-US">
                <a:cs typeface="Calibri"/>
              </a:rPr>
              <a:t>Thomas O'Neill</a:t>
            </a:r>
            <a:endParaRPr lang="en-US"/>
          </a:p>
          <a:p>
            <a:endParaRPr lang="en-US"/>
          </a:p>
        </p:txBody>
      </p:sp>
      <p:pic>
        <p:nvPicPr>
          <p:cNvPr id="7" name="Picture 6">
            <a:extLst>
              <a:ext uri="{FF2B5EF4-FFF2-40B4-BE49-F238E27FC236}">
                <a16:creationId xmlns:a16="http://schemas.microsoft.com/office/drawing/2014/main" id="{CC29C76F-52D2-4441-ACBC-2A70740E3B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27" y="2586182"/>
            <a:ext cx="11789946" cy="2248823"/>
          </a:xfrm>
          <a:prstGeom prst="rect">
            <a:avLst/>
          </a:prstGeom>
          <a:noFill/>
          <a:ln>
            <a:noFill/>
          </a:ln>
        </p:spPr>
      </p:pic>
    </p:spTree>
    <p:extLst>
      <p:ext uri="{BB962C8B-B14F-4D97-AF65-F5344CB8AC3E}">
        <p14:creationId xmlns:p14="http://schemas.microsoft.com/office/powerpoint/2010/main" val="191904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B9FD-ECF4-4941-9701-31462FFF5FD7}"/>
              </a:ext>
            </a:extLst>
          </p:cNvPr>
          <p:cNvSpPr>
            <a:spLocks noGrp="1"/>
          </p:cNvSpPr>
          <p:nvPr>
            <p:ph type="title"/>
          </p:nvPr>
        </p:nvSpPr>
        <p:spPr/>
        <p:txBody>
          <a:bodyPr/>
          <a:lstStyle/>
          <a:p>
            <a:r>
              <a:rPr lang="en-US"/>
              <a:t>Analytical Hierarchy Process (cont.)  </a:t>
            </a:r>
          </a:p>
        </p:txBody>
      </p:sp>
      <p:sp>
        <p:nvSpPr>
          <p:cNvPr id="5" name="Slide Number Placeholder 4">
            <a:extLst>
              <a:ext uri="{FF2B5EF4-FFF2-40B4-BE49-F238E27FC236}">
                <a16:creationId xmlns:a16="http://schemas.microsoft.com/office/drawing/2014/main" id="{A9AF628D-7208-40B2-B3EF-80D37AA7DDD7}"/>
              </a:ext>
            </a:extLst>
          </p:cNvPr>
          <p:cNvSpPr>
            <a:spLocks noGrp="1"/>
          </p:cNvSpPr>
          <p:nvPr>
            <p:ph type="sldNum" sz="quarter" idx="4"/>
          </p:nvPr>
        </p:nvSpPr>
        <p:spPr/>
        <p:txBody>
          <a:bodyPr/>
          <a:lstStyle/>
          <a:p>
            <a:fld id="{1D4DB10E-F3E0-46B7-A627-DDAED89BC122}" type="slidenum">
              <a:rPr lang="en-US" smtClean="0"/>
              <a:pPr/>
              <a:t>36</a:t>
            </a:fld>
            <a:endParaRPr lang="en-US"/>
          </a:p>
        </p:txBody>
      </p:sp>
      <p:sp>
        <p:nvSpPr>
          <p:cNvPr id="6" name="Text Placeholder 5">
            <a:extLst>
              <a:ext uri="{FF2B5EF4-FFF2-40B4-BE49-F238E27FC236}">
                <a16:creationId xmlns:a16="http://schemas.microsoft.com/office/drawing/2014/main" id="{CE226905-C77C-4084-A070-F42FA80936C8}"/>
              </a:ext>
            </a:extLst>
          </p:cNvPr>
          <p:cNvSpPr>
            <a:spLocks noGrp="1"/>
          </p:cNvSpPr>
          <p:nvPr>
            <p:ph type="body" sz="quarter" idx="10"/>
          </p:nvPr>
        </p:nvSpPr>
        <p:spPr/>
        <p:txBody>
          <a:bodyPr/>
          <a:lstStyle/>
          <a:p>
            <a:r>
              <a:rPr lang="en-US"/>
              <a:t>Thomas O’Neill</a:t>
            </a:r>
          </a:p>
        </p:txBody>
      </p:sp>
      <p:pic>
        <p:nvPicPr>
          <p:cNvPr id="7" name="Content Placeholder 6">
            <a:extLst>
              <a:ext uri="{FF2B5EF4-FFF2-40B4-BE49-F238E27FC236}">
                <a16:creationId xmlns:a16="http://schemas.microsoft.com/office/drawing/2014/main" id="{A12E12D5-5C44-4F63-95CF-C94540E9B02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077902"/>
            <a:ext cx="4357067" cy="1728479"/>
          </a:xfrm>
          <a:prstGeom prst="rect">
            <a:avLst/>
          </a:prstGeom>
          <a:noFill/>
          <a:ln>
            <a:noFill/>
          </a:ln>
        </p:spPr>
      </p:pic>
      <p:pic>
        <p:nvPicPr>
          <p:cNvPr id="8" name="Picture 7">
            <a:extLst>
              <a:ext uri="{FF2B5EF4-FFF2-40B4-BE49-F238E27FC236}">
                <a16:creationId xmlns:a16="http://schemas.microsoft.com/office/drawing/2014/main" id="{98883FA1-98D2-4ACA-B9BA-DF1EF3EF8C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77901"/>
            <a:ext cx="5262506" cy="1728480"/>
          </a:xfrm>
          <a:prstGeom prst="rect">
            <a:avLst/>
          </a:prstGeom>
          <a:noFill/>
          <a:ln>
            <a:noFill/>
          </a:ln>
        </p:spPr>
      </p:pic>
      <p:pic>
        <p:nvPicPr>
          <p:cNvPr id="11" name="Picture 10">
            <a:extLst>
              <a:ext uri="{FF2B5EF4-FFF2-40B4-BE49-F238E27FC236}">
                <a16:creationId xmlns:a16="http://schemas.microsoft.com/office/drawing/2014/main" id="{691CFEB4-F520-45E3-99CF-1720480E2E2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290875"/>
            <a:ext cx="4359736" cy="1728481"/>
          </a:xfrm>
          <a:prstGeom prst="rect">
            <a:avLst/>
          </a:prstGeom>
          <a:noFill/>
          <a:ln>
            <a:noFill/>
          </a:ln>
        </p:spPr>
      </p:pic>
      <p:pic>
        <p:nvPicPr>
          <p:cNvPr id="12" name="Picture 11">
            <a:extLst>
              <a:ext uri="{FF2B5EF4-FFF2-40B4-BE49-F238E27FC236}">
                <a16:creationId xmlns:a16="http://schemas.microsoft.com/office/drawing/2014/main" id="{DE348133-72EA-43B2-9238-7B2F57FA3F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290874"/>
            <a:ext cx="5257800" cy="1726934"/>
          </a:xfrm>
          <a:prstGeom prst="rect">
            <a:avLst/>
          </a:prstGeom>
          <a:noFill/>
          <a:ln>
            <a:noFill/>
          </a:ln>
        </p:spPr>
      </p:pic>
    </p:spTree>
    <p:extLst>
      <p:ext uri="{BB962C8B-B14F-4D97-AF65-F5344CB8AC3E}">
        <p14:creationId xmlns:p14="http://schemas.microsoft.com/office/powerpoint/2010/main" val="2348960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B9FD-ECF4-4941-9701-31462FFF5FD7}"/>
              </a:ext>
            </a:extLst>
          </p:cNvPr>
          <p:cNvSpPr>
            <a:spLocks noGrp="1"/>
          </p:cNvSpPr>
          <p:nvPr>
            <p:ph type="title"/>
          </p:nvPr>
        </p:nvSpPr>
        <p:spPr/>
        <p:txBody>
          <a:bodyPr/>
          <a:lstStyle/>
          <a:p>
            <a:r>
              <a:rPr lang="en-US"/>
              <a:t>Analytical Hierarchy Process (cont.)  </a:t>
            </a:r>
          </a:p>
        </p:txBody>
      </p:sp>
      <p:sp>
        <p:nvSpPr>
          <p:cNvPr id="5" name="Slide Number Placeholder 4">
            <a:extLst>
              <a:ext uri="{FF2B5EF4-FFF2-40B4-BE49-F238E27FC236}">
                <a16:creationId xmlns:a16="http://schemas.microsoft.com/office/drawing/2014/main" id="{A9AF628D-7208-40B2-B3EF-80D37AA7DDD7}"/>
              </a:ext>
            </a:extLst>
          </p:cNvPr>
          <p:cNvSpPr>
            <a:spLocks noGrp="1"/>
          </p:cNvSpPr>
          <p:nvPr>
            <p:ph type="sldNum" sz="quarter" idx="4"/>
          </p:nvPr>
        </p:nvSpPr>
        <p:spPr/>
        <p:txBody>
          <a:bodyPr/>
          <a:lstStyle/>
          <a:p>
            <a:fld id="{1D4DB10E-F3E0-46B7-A627-DDAED89BC122}" type="slidenum">
              <a:rPr lang="en-US" smtClean="0"/>
              <a:pPr/>
              <a:t>37</a:t>
            </a:fld>
            <a:endParaRPr lang="en-US"/>
          </a:p>
        </p:txBody>
      </p:sp>
      <p:sp>
        <p:nvSpPr>
          <p:cNvPr id="6" name="Text Placeholder 5">
            <a:extLst>
              <a:ext uri="{FF2B5EF4-FFF2-40B4-BE49-F238E27FC236}">
                <a16:creationId xmlns:a16="http://schemas.microsoft.com/office/drawing/2014/main" id="{CE226905-C77C-4084-A070-F42FA80936C8}"/>
              </a:ext>
            </a:extLst>
          </p:cNvPr>
          <p:cNvSpPr>
            <a:spLocks noGrp="1"/>
          </p:cNvSpPr>
          <p:nvPr>
            <p:ph type="body" sz="quarter" idx="10"/>
          </p:nvPr>
        </p:nvSpPr>
        <p:spPr/>
        <p:txBody>
          <a:bodyPr/>
          <a:lstStyle/>
          <a:p>
            <a:r>
              <a:rPr lang="en-US"/>
              <a:t>Thomas O’Neill</a:t>
            </a:r>
          </a:p>
        </p:txBody>
      </p:sp>
      <p:pic>
        <p:nvPicPr>
          <p:cNvPr id="13" name="Picture 12">
            <a:extLst>
              <a:ext uri="{FF2B5EF4-FFF2-40B4-BE49-F238E27FC236}">
                <a16:creationId xmlns:a16="http://schemas.microsoft.com/office/drawing/2014/main" id="{BB0A26FF-4118-4B4D-9961-298AA9C5A0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6758"/>
            <a:ext cx="5877265" cy="3487771"/>
          </a:xfrm>
          <a:prstGeom prst="rect">
            <a:avLst/>
          </a:prstGeom>
          <a:noFill/>
          <a:ln>
            <a:noFill/>
          </a:ln>
        </p:spPr>
      </p:pic>
      <p:pic>
        <p:nvPicPr>
          <p:cNvPr id="14" name="Picture 13">
            <a:extLst>
              <a:ext uri="{FF2B5EF4-FFF2-40B4-BE49-F238E27FC236}">
                <a16:creationId xmlns:a16="http://schemas.microsoft.com/office/drawing/2014/main" id="{313DCF9B-3496-4CEF-AB6A-5631604B7B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98127" y="2841251"/>
            <a:ext cx="4055673" cy="1759693"/>
          </a:xfrm>
          <a:prstGeom prst="rect">
            <a:avLst/>
          </a:prstGeom>
          <a:noFill/>
          <a:ln>
            <a:noFill/>
          </a:ln>
        </p:spPr>
      </p:pic>
    </p:spTree>
    <p:extLst>
      <p:ext uri="{BB962C8B-B14F-4D97-AF65-F5344CB8AC3E}">
        <p14:creationId xmlns:p14="http://schemas.microsoft.com/office/powerpoint/2010/main" val="530769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Standard Shapes</a:t>
            </a:r>
          </a:p>
        </p:txBody>
      </p:sp>
      <p:sp>
        <p:nvSpPr>
          <p:cNvPr id="4" name="Slide Number Placeholder 3"/>
          <p:cNvSpPr>
            <a:spLocks noGrp="1"/>
          </p:cNvSpPr>
          <p:nvPr>
            <p:ph type="sldNum" sz="quarter" idx="4"/>
          </p:nvPr>
        </p:nvSpPr>
        <p:spPr/>
        <p:txBody>
          <a:bodyPr/>
          <a:lstStyle/>
          <a:p>
            <a:fld id="{1D4DB10E-F3E0-46B7-A627-DDAED89BC122}" type="slidenum">
              <a:rPr lang="en-US" smtClean="0"/>
              <a:pPr/>
              <a:t>38</a:t>
            </a:fld>
            <a:endParaRPr lang="en-US"/>
          </a:p>
        </p:txBody>
      </p:sp>
      <p:sp>
        <p:nvSpPr>
          <p:cNvPr id="5" name="Rectangle 4"/>
          <p:cNvSpPr/>
          <p:nvPr/>
        </p:nvSpPr>
        <p:spPr>
          <a:xfrm>
            <a:off x="606669" y="2606943"/>
            <a:ext cx="1676400" cy="457200"/>
          </a:xfrm>
          <a:prstGeom prst="rect">
            <a:avLst/>
          </a:prstGeom>
          <a:solidFill>
            <a:srgbClr val="FFFF00">
              <a:alpha val="2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ysClr val="windowText" lastClr="000000"/>
                </a:solidFill>
              </a:rPr>
              <a:t>Summary Box</a:t>
            </a:r>
          </a:p>
        </p:txBody>
      </p:sp>
      <p:cxnSp>
        <p:nvCxnSpPr>
          <p:cNvPr id="7" name="Straight Arrow Connector 6"/>
          <p:cNvCxnSpPr/>
          <p:nvPr/>
        </p:nvCxnSpPr>
        <p:spPr>
          <a:xfrm>
            <a:off x="602984" y="3657600"/>
            <a:ext cx="91440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02984" y="4438651"/>
            <a:ext cx="7620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cxnSp>
        <p:nvCxnSpPr>
          <p:cNvPr id="10" name="Straight Arrow Connector 9"/>
          <p:cNvCxnSpPr/>
          <p:nvPr/>
        </p:nvCxnSpPr>
        <p:spPr>
          <a:xfrm>
            <a:off x="602984" y="4114800"/>
            <a:ext cx="914400" cy="0"/>
          </a:xfrm>
          <a:prstGeom prst="straightConnector1">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2984" y="1670586"/>
            <a:ext cx="685800" cy="68580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2984" y="5323672"/>
            <a:ext cx="685800" cy="685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7800" y="5258151"/>
            <a:ext cx="6858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257800" y="2606943"/>
            <a:ext cx="1229376" cy="400110"/>
          </a:xfrm>
          <a:prstGeom prst="rect">
            <a:avLst/>
          </a:prstGeom>
          <a:noFill/>
        </p:spPr>
        <p:txBody>
          <a:bodyPr wrap="none" rtlCol="0">
            <a:spAutoFit/>
          </a:bodyPr>
          <a:lstStyle/>
          <a:p>
            <a:r>
              <a:rPr lang="en-US" sz="2000"/>
              <a:t>Text box 1</a:t>
            </a:r>
          </a:p>
        </p:txBody>
      </p:sp>
      <p:sp>
        <p:nvSpPr>
          <p:cNvPr id="29" name="TextBox 28"/>
          <p:cNvSpPr txBox="1"/>
          <p:nvPr/>
        </p:nvSpPr>
        <p:spPr>
          <a:xfrm>
            <a:off x="8839200" y="2606943"/>
            <a:ext cx="1920206"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a:t>Outlined</a:t>
            </a:r>
            <a:r>
              <a:rPr lang="en-US"/>
              <a:t> Text Box</a:t>
            </a:r>
          </a:p>
        </p:txBody>
      </p:sp>
      <p:cxnSp>
        <p:nvCxnSpPr>
          <p:cNvPr id="30" name="Straight Connector 29"/>
          <p:cNvCxnSpPr/>
          <p:nvPr/>
        </p:nvCxnSpPr>
        <p:spPr>
          <a:xfrm flipV="1">
            <a:off x="602984" y="3276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257800" y="3610829"/>
            <a:ext cx="91440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257800" y="439188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cxnSp>
        <p:nvCxnSpPr>
          <p:cNvPr id="34" name="Straight Arrow Connector 33"/>
          <p:cNvCxnSpPr/>
          <p:nvPr/>
        </p:nvCxnSpPr>
        <p:spPr>
          <a:xfrm>
            <a:off x="5257800" y="4068029"/>
            <a:ext cx="914400" cy="0"/>
          </a:xfrm>
          <a:prstGeom prst="straightConnector1">
            <a:avLst/>
          </a:prstGeom>
          <a:ln w="3810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257800" y="3229829"/>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8839200" y="5279738"/>
            <a:ext cx="685800" cy="685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8839200" y="3632416"/>
            <a:ext cx="914400" cy="0"/>
          </a:xfrm>
          <a:prstGeom prst="straightConnector1">
            <a:avLst/>
          </a:prstGeom>
          <a:ln w="381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8839200" y="4413467"/>
            <a:ext cx="762000" cy="685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cxnSp>
        <p:nvCxnSpPr>
          <p:cNvPr id="39" name="Straight Arrow Connector 38"/>
          <p:cNvCxnSpPr/>
          <p:nvPr/>
        </p:nvCxnSpPr>
        <p:spPr>
          <a:xfrm>
            <a:off x="8839200" y="4089616"/>
            <a:ext cx="914400" cy="0"/>
          </a:xfrm>
          <a:prstGeom prst="straightConnector1">
            <a:avLst/>
          </a:prstGeom>
          <a:ln w="38100">
            <a:solidFill>
              <a:srgbClr val="FFFF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839200" y="3251416"/>
            <a:ext cx="9144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316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Approved Logos</a:t>
            </a:r>
          </a:p>
        </p:txBody>
      </p:sp>
      <p:sp>
        <p:nvSpPr>
          <p:cNvPr id="4" name="Slide Number Placeholder 3"/>
          <p:cNvSpPr>
            <a:spLocks noGrp="1"/>
          </p:cNvSpPr>
          <p:nvPr>
            <p:ph type="sldNum" sz="quarter" idx="4"/>
          </p:nvPr>
        </p:nvSpPr>
        <p:spPr/>
        <p:txBody>
          <a:bodyPr/>
          <a:lstStyle/>
          <a:p>
            <a:fld id="{1D4DB10E-F3E0-46B7-A627-DDAED89BC122}" type="slidenum">
              <a:rPr lang="en-US" smtClean="0"/>
              <a:pPr/>
              <a:t>39</a:t>
            </a:fld>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785" y="1625838"/>
            <a:ext cx="2770430" cy="2754116"/>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4671671"/>
            <a:ext cx="9448800" cy="1223281"/>
          </a:xfrm>
          <a:prstGeom prst="rect">
            <a:avLst/>
          </a:prstGeom>
        </p:spPr>
      </p:pic>
    </p:spTree>
    <p:extLst>
      <p:ext uri="{BB962C8B-B14F-4D97-AF65-F5344CB8AC3E}">
        <p14:creationId xmlns:p14="http://schemas.microsoft.com/office/powerpoint/2010/main" val="124699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7D4D6-90F4-4AE1-9AFC-FD03AEDA3F0A}"/>
              </a:ext>
            </a:extLst>
          </p:cNvPr>
          <p:cNvSpPr>
            <a:spLocks noGrp="1"/>
          </p:cNvSpPr>
          <p:nvPr>
            <p:ph type="title"/>
          </p:nvPr>
        </p:nvSpPr>
        <p:spPr>
          <a:xfrm>
            <a:off x="838200" y="78800"/>
            <a:ext cx="10515600" cy="1325563"/>
          </a:xfrm>
        </p:spPr>
        <p:txBody>
          <a:bodyPr>
            <a:normAutofit/>
          </a:bodyPr>
          <a:lstStyle/>
          <a:p>
            <a:r>
              <a:rPr lang="en-US"/>
              <a:t>Project Re-Introduction</a:t>
            </a:r>
          </a:p>
        </p:txBody>
      </p:sp>
      <p:sp>
        <p:nvSpPr>
          <p:cNvPr id="4" name="Content Placeholder 3">
            <a:extLst>
              <a:ext uri="{FF2B5EF4-FFF2-40B4-BE49-F238E27FC236}">
                <a16:creationId xmlns:a16="http://schemas.microsoft.com/office/drawing/2014/main" id="{8924E559-30EF-4C14-A1B7-0183F96A7BFC}"/>
              </a:ext>
            </a:extLst>
          </p:cNvPr>
          <p:cNvSpPr>
            <a:spLocks noGrp="1"/>
          </p:cNvSpPr>
          <p:nvPr>
            <p:ph idx="1"/>
          </p:nvPr>
        </p:nvSpPr>
        <p:spPr>
          <a:xfrm>
            <a:off x="838200" y="1391521"/>
            <a:ext cx="10515600" cy="4270374"/>
          </a:xfrm>
        </p:spPr>
        <p:txBody>
          <a:bodyPr vert="horz" lIns="91440" tIns="45720" rIns="91440" bIns="45720" rtlCol="0" anchor="t">
            <a:normAutofit/>
          </a:bodyPr>
          <a:lstStyle/>
          <a:p>
            <a:r>
              <a:rPr lang="en-US" sz="2500" dirty="0"/>
              <a:t>Objective</a:t>
            </a:r>
          </a:p>
          <a:p>
            <a:pPr lvl="1"/>
            <a:r>
              <a:rPr lang="en-US" sz="2100" dirty="0"/>
              <a:t>Build a battery box and battery management system (BMS) for the SAE hybrid vehicle competition team</a:t>
            </a:r>
          </a:p>
          <a:p>
            <a:r>
              <a:rPr lang="en-US" sz="2500" dirty="0"/>
              <a:t>Sponsor</a:t>
            </a:r>
          </a:p>
          <a:p>
            <a:pPr marL="914400" lvl="1"/>
            <a:r>
              <a:rPr lang="en-US" sz="2100" dirty="0"/>
              <a:t>An American Fortune 500 corporation that designs, manufactures, and distributes engines, filtration, and power generation products</a:t>
            </a:r>
          </a:p>
          <a:p>
            <a:pPr marL="914400" lvl="1"/>
            <a:r>
              <a:rPr lang="en-US" sz="2100" dirty="0"/>
              <a:t>Leading innovation in electrified power on numerous applications especially class 8 semi-trucks</a:t>
            </a:r>
          </a:p>
          <a:p>
            <a:endParaRPr lang="en-US" sz="2100" dirty="0"/>
          </a:p>
          <a:p>
            <a:pPr lvl="1"/>
            <a:endParaRPr lang="en-US" dirty="0"/>
          </a:p>
        </p:txBody>
      </p:sp>
      <p:sp>
        <p:nvSpPr>
          <p:cNvPr id="6" name="Slide Number Placeholder 5">
            <a:extLst>
              <a:ext uri="{FF2B5EF4-FFF2-40B4-BE49-F238E27FC236}">
                <a16:creationId xmlns:a16="http://schemas.microsoft.com/office/drawing/2014/main" id="{731D55E4-63EB-479D-9EE6-614E33F8E00C}"/>
              </a:ext>
            </a:extLst>
          </p:cNvPr>
          <p:cNvSpPr>
            <a:spLocks noGrp="1"/>
          </p:cNvSpPr>
          <p:nvPr>
            <p:ph type="sldNum" sz="quarter" idx="4"/>
          </p:nvPr>
        </p:nvSpPr>
        <p:spPr/>
        <p:txBody>
          <a:bodyPr/>
          <a:lstStyle/>
          <a:p>
            <a:fld id="{1D4DB10E-F3E0-46B7-A627-DDAED89BC122}" type="slidenum">
              <a:rPr lang="en-US" smtClean="0"/>
              <a:pPr/>
              <a:t>4</a:t>
            </a:fld>
            <a:endParaRPr lang="en-US"/>
          </a:p>
        </p:txBody>
      </p:sp>
      <p:sp>
        <p:nvSpPr>
          <p:cNvPr id="7" name="Text Placeholder 6">
            <a:extLst>
              <a:ext uri="{FF2B5EF4-FFF2-40B4-BE49-F238E27FC236}">
                <a16:creationId xmlns:a16="http://schemas.microsoft.com/office/drawing/2014/main" id="{E22B9914-739D-4C05-A31C-D50A5C652D69}"/>
              </a:ext>
            </a:extLst>
          </p:cNvPr>
          <p:cNvSpPr>
            <a:spLocks noGrp="1"/>
          </p:cNvSpPr>
          <p:nvPr>
            <p:ph type="body" sz="quarter" idx="10"/>
          </p:nvPr>
        </p:nvSpPr>
        <p:spPr/>
        <p:txBody>
          <a:bodyPr vert="horz" lIns="91440" tIns="45720" rIns="91440" bIns="45720" rtlCol="0" anchor="t">
            <a:noAutofit/>
          </a:bodyPr>
          <a:lstStyle/>
          <a:p>
            <a:r>
              <a:rPr lang="en-US">
                <a:latin typeface="Helvetica Neue"/>
              </a:rPr>
              <a:t>Christian Gaya</a:t>
            </a:r>
            <a:endParaRPr lang="en-US"/>
          </a:p>
        </p:txBody>
      </p:sp>
      <p:pic>
        <p:nvPicPr>
          <p:cNvPr id="8" name="Picture 9">
            <a:extLst>
              <a:ext uri="{FF2B5EF4-FFF2-40B4-BE49-F238E27FC236}">
                <a16:creationId xmlns:a16="http://schemas.microsoft.com/office/drawing/2014/main" id="{62F61F54-A8D9-47D2-A89C-1F8CF7278734}"/>
              </a:ext>
            </a:extLst>
          </p:cNvPr>
          <p:cNvPicPr>
            <a:picLocks noChangeAspect="1"/>
          </p:cNvPicPr>
          <p:nvPr/>
        </p:nvPicPr>
        <p:blipFill>
          <a:blip r:embed="rId3"/>
          <a:stretch>
            <a:fillRect/>
          </a:stretch>
        </p:blipFill>
        <p:spPr>
          <a:xfrm>
            <a:off x="9696450" y="189706"/>
            <a:ext cx="1790700" cy="1676400"/>
          </a:xfrm>
          <a:prstGeom prst="rect">
            <a:avLst/>
          </a:prstGeom>
        </p:spPr>
      </p:pic>
      <p:pic>
        <p:nvPicPr>
          <p:cNvPr id="9" name="Picture 13" descr="A picture containing toy, red, LEGO&#10;&#10;Description generated with very high confidence">
            <a:extLst>
              <a:ext uri="{FF2B5EF4-FFF2-40B4-BE49-F238E27FC236}">
                <a16:creationId xmlns:a16="http://schemas.microsoft.com/office/drawing/2014/main" id="{D14973EF-8502-4581-8744-7B4C9CAD65BD}"/>
              </a:ext>
            </a:extLst>
          </p:cNvPr>
          <p:cNvPicPr>
            <a:picLocks noChangeAspect="1"/>
          </p:cNvPicPr>
          <p:nvPr/>
        </p:nvPicPr>
        <p:blipFill>
          <a:blip r:embed="rId4"/>
          <a:stretch>
            <a:fillRect/>
          </a:stretch>
        </p:blipFill>
        <p:spPr>
          <a:xfrm>
            <a:off x="168804" y="4760807"/>
            <a:ext cx="5490442" cy="1411343"/>
          </a:xfrm>
          <a:prstGeom prst="rect">
            <a:avLst/>
          </a:prstGeom>
        </p:spPr>
      </p:pic>
      <p:pic>
        <p:nvPicPr>
          <p:cNvPr id="10" name="Picture 15" descr="A circuit board&#10;&#10;Description generated with very high confidence">
            <a:extLst>
              <a:ext uri="{FF2B5EF4-FFF2-40B4-BE49-F238E27FC236}">
                <a16:creationId xmlns:a16="http://schemas.microsoft.com/office/drawing/2014/main" id="{8469E4C0-4F8D-4F84-85BD-EF06F4A1DC32}"/>
              </a:ext>
            </a:extLst>
          </p:cNvPr>
          <p:cNvPicPr>
            <a:picLocks noChangeAspect="1"/>
          </p:cNvPicPr>
          <p:nvPr/>
        </p:nvPicPr>
        <p:blipFill rotWithShape="1">
          <a:blip r:embed="rId5"/>
          <a:srcRect t="19417" r="-483" b="28155"/>
          <a:stretch/>
        </p:blipFill>
        <p:spPr>
          <a:xfrm>
            <a:off x="6328642" y="4595661"/>
            <a:ext cx="5768445" cy="1504839"/>
          </a:xfrm>
          <a:prstGeom prst="rect">
            <a:avLst/>
          </a:prstGeom>
        </p:spPr>
      </p:pic>
      <p:sp>
        <p:nvSpPr>
          <p:cNvPr id="11" name="Arrow: Curved Down 10">
            <a:extLst>
              <a:ext uri="{FF2B5EF4-FFF2-40B4-BE49-F238E27FC236}">
                <a16:creationId xmlns:a16="http://schemas.microsoft.com/office/drawing/2014/main" id="{D83B60C4-CF0C-4610-B692-A9C331BFAFF3}"/>
              </a:ext>
            </a:extLst>
          </p:cNvPr>
          <p:cNvSpPr/>
          <p:nvPr/>
        </p:nvSpPr>
        <p:spPr>
          <a:xfrm>
            <a:off x="5510670" y="4273397"/>
            <a:ext cx="1170659" cy="424445"/>
          </a:xfrm>
          <a:prstGeom prst="curved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002184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 Palette</a:t>
            </a:r>
          </a:p>
        </p:txBody>
      </p:sp>
      <p:pic>
        <p:nvPicPr>
          <p:cNvPr id="6" name="Content Placeholder 5"/>
          <p:cNvPicPr>
            <a:picLocks noGrp="1" noChangeAspect="1"/>
          </p:cNvPicPr>
          <p:nvPr>
            <p:ph idx="1"/>
          </p:nvPr>
        </p:nvPicPr>
        <p:blipFill>
          <a:blip r:embed="rId2"/>
          <a:stretch>
            <a:fillRect/>
          </a:stretch>
        </p:blipFill>
        <p:spPr>
          <a:xfrm>
            <a:off x="2086198" y="1825625"/>
            <a:ext cx="8019603" cy="4351338"/>
          </a:xfrm>
          <a:prstGeom prst="rect">
            <a:avLst/>
          </a:prstGeom>
        </p:spPr>
      </p:pic>
      <p:sp>
        <p:nvSpPr>
          <p:cNvPr id="3" name="Slide Number Placeholder 2"/>
          <p:cNvSpPr>
            <a:spLocks noGrp="1"/>
          </p:cNvSpPr>
          <p:nvPr>
            <p:ph type="sldNum" sz="quarter" idx="4"/>
          </p:nvPr>
        </p:nvSpPr>
        <p:spPr/>
        <p:txBody>
          <a:bodyPr/>
          <a:lstStyle/>
          <a:p>
            <a:fld id="{1D4DB10E-F3E0-46B7-A627-DDAED89BC122}" type="slidenum">
              <a:rPr lang="en-US" smtClean="0"/>
              <a:pPr/>
              <a:t>40</a:t>
            </a:fld>
            <a:endParaRPr lang="en-US"/>
          </a:p>
        </p:txBody>
      </p:sp>
    </p:spTree>
    <p:extLst>
      <p:ext uri="{BB962C8B-B14F-4D97-AF65-F5344CB8AC3E}">
        <p14:creationId xmlns:p14="http://schemas.microsoft.com/office/powerpoint/2010/main" val="3199251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APA Tables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5243723"/>
              </p:ext>
            </p:extLst>
          </p:nvPr>
        </p:nvGraphicFramePr>
        <p:xfrm>
          <a:off x="816429" y="1447800"/>
          <a:ext cx="10515600" cy="18542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690333102"/>
                    </a:ext>
                  </a:extLst>
                </a:gridCol>
                <a:gridCol w="2103120">
                  <a:extLst>
                    <a:ext uri="{9D8B030D-6E8A-4147-A177-3AD203B41FA5}">
                      <a16:colId xmlns:a16="http://schemas.microsoft.com/office/drawing/2014/main" val="2059716867"/>
                    </a:ext>
                  </a:extLst>
                </a:gridCol>
                <a:gridCol w="2103120">
                  <a:extLst>
                    <a:ext uri="{9D8B030D-6E8A-4147-A177-3AD203B41FA5}">
                      <a16:colId xmlns:a16="http://schemas.microsoft.com/office/drawing/2014/main" val="1424010595"/>
                    </a:ext>
                  </a:extLst>
                </a:gridCol>
                <a:gridCol w="2103120">
                  <a:extLst>
                    <a:ext uri="{9D8B030D-6E8A-4147-A177-3AD203B41FA5}">
                      <a16:colId xmlns:a16="http://schemas.microsoft.com/office/drawing/2014/main" val="3704246457"/>
                    </a:ext>
                  </a:extLst>
                </a:gridCol>
                <a:gridCol w="2103120">
                  <a:extLst>
                    <a:ext uri="{9D8B030D-6E8A-4147-A177-3AD203B41FA5}">
                      <a16:colId xmlns:a16="http://schemas.microsoft.com/office/drawing/2014/main" val="619201331"/>
                    </a:ext>
                  </a:extLst>
                </a:gridCol>
              </a:tblGrid>
              <a:tr h="370840">
                <a:tc>
                  <a:txBody>
                    <a:bodyPr/>
                    <a:lstStyle/>
                    <a:p>
                      <a:r>
                        <a:rPr lang="en-US" b="0">
                          <a:solidFill>
                            <a:schemeClr val="tx1"/>
                          </a:solidFill>
                        </a:rPr>
                        <a:t>Category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Category 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Category 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Category 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Category 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7362100"/>
                  </a:ext>
                </a:extLst>
              </a:tr>
              <a:tr h="370840">
                <a:tc>
                  <a:txBody>
                    <a:bodyPr/>
                    <a:lstStyle/>
                    <a:p>
                      <a:r>
                        <a:rPr lang="en-US">
                          <a:solidFill>
                            <a:schemeClr val="tx1"/>
                          </a:solidFill>
                        </a:rPr>
                        <a:t>Item</a:t>
                      </a:r>
                      <a:r>
                        <a:rPr lang="en-US" baseline="0">
                          <a:solidFill>
                            <a:schemeClr val="tx1"/>
                          </a:solidFill>
                        </a:rPr>
                        <a:t> 1</a:t>
                      </a: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864693538"/>
                  </a:ext>
                </a:extLst>
              </a:tr>
              <a:tr h="370840">
                <a:tc>
                  <a:txBody>
                    <a:bodyPr/>
                    <a:lstStyle/>
                    <a:p>
                      <a:r>
                        <a:rPr lang="en-US">
                          <a:solidFill>
                            <a:schemeClr val="tx1"/>
                          </a:solidFill>
                        </a:rPr>
                        <a:t>Item 2</a:t>
                      </a: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extLst>
                  <a:ext uri="{0D108BD9-81ED-4DB2-BD59-A6C34878D82A}">
                    <a16:rowId xmlns:a16="http://schemas.microsoft.com/office/drawing/2014/main" val="2120248588"/>
                  </a:ext>
                </a:extLst>
              </a:tr>
              <a:tr h="370840">
                <a:tc>
                  <a:txBody>
                    <a:bodyPr/>
                    <a:lstStyle/>
                    <a:p>
                      <a:r>
                        <a:rPr lang="en-US">
                          <a:solidFill>
                            <a:schemeClr val="tx1"/>
                          </a:solidFill>
                        </a:rPr>
                        <a:t>Item 3</a:t>
                      </a: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extLst>
                  <a:ext uri="{0D108BD9-81ED-4DB2-BD59-A6C34878D82A}">
                    <a16:rowId xmlns:a16="http://schemas.microsoft.com/office/drawing/2014/main" val="1687095140"/>
                  </a:ext>
                </a:extLst>
              </a:tr>
              <a:tr h="370840">
                <a:tc>
                  <a:txBody>
                    <a:bodyPr/>
                    <a:lstStyle/>
                    <a:p>
                      <a:r>
                        <a:rPr lang="en-US">
                          <a:solidFill>
                            <a:schemeClr val="tx1"/>
                          </a:solidFill>
                        </a:rPr>
                        <a:t>Item 4</a:t>
                      </a: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463576"/>
                  </a:ext>
                </a:extLst>
              </a:tr>
            </a:tbl>
          </a:graphicData>
        </a:graphic>
      </p:graphicFrame>
      <p:sp>
        <p:nvSpPr>
          <p:cNvPr id="3" name="Slide Number Placeholder 2"/>
          <p:cNvSpPr>
            <a:spLocks noGrp="1"/>
          </p:cNvSpPr>
          <p:nvPr>
            <p:ph type="sldNum" sz="quarter" idx="4"/>
          </p:nvPr>
        </p:nvSpPr>
        <p:spPr/>
        <p:txBody>
          <a:bodyPr/>
          <a:lstStyle/>
          <a:p>
            <a:fld id="{1D4DB10E-F3E0-46B7-A627-DDAED89BC122}" type="slidenum">
              <a:rPr lang="en-US" smtClean="0"/>
              <a:pPr/>
              <a:t>41</a:t>
            </a:fld>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1912089201"/>
              </p:ext>
            </p:extLst>
          </p:nvPr>
        </p:nvGraphicFramePr>
        <p:xfrm>
          <a:off x="852055" y="3755294"/>
          <a:ext cx="10515600" cy="2250440"/>
        </p:xfrm>
        <a:graphic>
          <a:graphicData uri="http://schemas.openxmlformats.org/drawingml/2006/table">
            <a:tbl>
              <a:tblPr firstRow="1" bandRow="1">
                <a:tableStyleId>{5C22544A-7EE6-4342-B048-85BDC9FD1C3A}</a:tableStyleId>
              </a:tblPr>
              <a:tblGrid>
                <a:gridCol w="2048132">
                  <a:extLst>
                    <a:ext uri="{9D8B030D-6E8A-4147-A177-3AD203B41FA5}">
                      <a16:colId xmlns:a16="http://schemas.microsoft.com/office/drawing/2014/main" val="690333102"/>
                    </a:ext>
                  </a:extLst>
                </a:gridCol>
                <a:gridCol w="2048132">
                  <a:extLst>
                    <a:ext uri="{9D8B030D-6E8A-4147-A177-3AD203B41FA5}">
                      <a16:colId xmlns:a16="http://schemas.microsoft.com/office/drawing/2014/main" val="2059716867"/>
                    </a:ext>
                  </a:extLst>
                </a:gridCol>
                <a:gridCol w="2048132">
                  <a:extLst>
                    <a:ext uri="{9D8B030D-6E8A-4147-A177-3AD203B41FA5}">
                      <a16:colId xmlns:a16="http://schemas.microsoft.com/office/drawing/2014/main" val="1424010595"/>
                    </a:ext>
                  </a:extLst>
                </a:gridCol>
                <a:gridCol w="274940">
                  <a:extLst>
                    <a:ext uri="{9D8B030D-6E8A-4147-A177-3AD203B41FA5}">
                      <a16:colId xmlns:a16="http://schemas.microsoft.com/office/drawing/2014/main" val="3163210236"/>
                    </a:ext>
                  </a:extLst>
                </a:gridCol>
                <a:gridCol w="2048132">
                  <a:extLst>
                    <a:ext uri="{9D8B030D-6E8A-4147-A177-3AD203B41FA5}">
                      <a16:colId xmlns:a16="http://schemas.microsoft.com/office/drawing/2014/main" val="3704246457"/>
                    </a:ext>
                  </a:extLst>
                </a:gridCol>
                <a:gridCol w="2048132">
                  <a:extLst>
                    <a:ext uri="{9D8B030D-6E8A-4147-A177-3AD203B41FA5}">
                      <a16:colId xmlns:a16="http://schemas.microsoft.com/office/drawing/2014/main" val="619201331"/>
                    </a:ext>
                  </a:extLst>
                </a:gridCol>
              </a:tblGrid>
              <a:tr h="213360">
                <a:tc>
                  <a:txBody>
                    <a:bodyPr/>
                    <a:lstStyle/>
                    <a:p>
                      <a:endParaRPr lang="en-US" b="0">
                        <a:solidFill>
                          <a:schemeClr val="tx1"/>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b="0">
                          <a:solidFill>
                            <a:schemeClr val="tx1"/>
                          </a:solidFill>
                        </a:rPr>
                        <a:t>Category 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a:solidFill>
                          <a:schemeClr val="tx1"/>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b="0">
                          <a:solidFill>
                            <a:schemeClr val="tx1"/>
                          </a:solidFill>
                        </a:rPr>
                        <a:t>Category 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7998338"/>
                  </a:ext>
                </a:extLst>
              </a:tr>
              <a:tr h="213360">
                <a:tc>
                  <a:txBody>
                    <a:bodyPr/>
                    <a:lstStyle/>
                    <a:p>
                      <a:r>
                        <a:rPr lang="en-US" b="0">
                          <a:solidFill>
                            <a:schemeClr val="tx1"/>
                          </a:solidFill>
                        </a:rPr>
                        <a:t>Category 1</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subcategory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subcategory 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subcategory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subcategory 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7362100"/>
                  </a:ext>
                </a:extLst>
              </a:tr>
              <a:tr h="411480">
                <a:tc>
                  <a:txBody>
                    <a:bodyPr/>
                    <a:lstStyle/>
                    <a:p>
                      <a:r>
                        <a:rPr lang="en-US">
                          <a:solidFill>
                            <a:schemeClr val="tx1"/>
                          </a:solidFill>
                        </a:rPr>
                        <a:t>Item</a:t>
                      </a:r>
                      <a:r>
                        <a:rPr lang="en-US" baseline="0">
                          <a:solidFill>
                            <a:schemeClr val="tx1"/>
                          </a:solidFill>
                        </a:rPr>
                        <a:t> 1</a:t>
                      </a: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864693538"/>
                  </a:ext>
                </a:extLst>
              </a:tr>
              <a:tr h="370840">
                <a:tc>
                  <a:txBody>
                    <a:bodyPr/>
                    <a:lstStyle/>
                    <a:p>
                      <a:r>
                        <a:rPr lang="en-US">
                          <a:solidFill>
                            <a:schemeClr val="tx1"/>
                          </a:solidFill>
                        </a:rPr>
                        <a:t>Item 2</a:t>
                      </a: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extLst>
                  <a:ext uri="{0D108BD9-81ED-4DB2-BD59-A6C34878D82A}">
                    <a16:rowId xmlns:a16="http://schemas.microsoft.com/office/drawing/2014/main" val="2120248588"/>
                  </a:ext>
                </a:extLst>
              </a:tr>
              <a:tr h="187961">
                <a:tc>
                  <a:txBody>
                    <a:bodyPr/>
                    <a:lstStyle/>
                    <a:p>
                      <a:r>
                        <a:rPr lang="en-US">
                          <a:solidFill>
                            <a:schemeClr val="tx1"/>
                          </a:solidFill>
                        </a:rPr>
                        <a:t>Item 3</a:t>
                      </a: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extLst>
                  <a:ext uri="{0D108BD9-81ED-4DB2-BD59-A6C34878D82A}">
                    <a16:rowId xmlns:a16="http://schemas.microsoft.com/office/drawing/2014/main" val="1687095140"/>
                  </a:ext>
                </a:extLst>
              </a:tr>
              <a:tr h="370840">
                <a:tc>
                  <a:txBody>
                    <a:bodyPr/>
                    <a:lstStyle/>
                    <a:p>
                      <a:r>
                        <a:rPr lang="en-US">
                          <a:solidFill>
                            <a:schemeClr val="tx1"/>
                          </a:solidFill>
                        </a:rPr>
                        <a:t>Item 4</a:t>
                      </a: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463576"/>
                  </a:ext>
                </a:extLst>
              </a:tr>
            </a:tbl>
          </a:graphicData>
        </a:graphic>
      </p:graphicFrame>
    </p:spTree>
    <p:extLst>
      <p:ext uri="{BB962C8B-B14F-4D97-AF65-F5344CB8AC3E}">
        <p14:creationId xmlns:p14="http://schemas.microsoft.com/office/powerpoint/2010/main" val="4080558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2CB87-F55E-4588-8207-889C07386A54}"/>
              </a:ext>
            </a:extLst>
          </p:cNvPr>
          <p:cNvSpPr>
            <a:spLocks noGrp="1"/>
          </p:cNvSpPr>
          <p:nvPr>
            <p:ph idx="1"/>
          </p:nvPr>
        </p:nvSpPr>
        <p:spPr>
          <a:xfrm>
            <a:off x="775447" y="1090844"/>
            <a:ext cx="10515600" cy="5684204"/>
          </a:xfrm>
        </p:spPr>
        <p:txBody>
          <a:bodyPr vert="horz" lIns="91440" tIns="45720" rIns="91440" bIns="45720" rtlCol="0" anchor="t">
            <a:noAutofit/>
          </a:bodyPr>
          <a:lstStyle/>
          <a:p>
            <a:pPr marL="0" indent="0">
              <a:buNone/>
            </a:pPr>
            <a:r>
              <a:rPr lang="en-US" sz="2500" b="1" dirty="0"/>
              <a:t>Project Scope</a:t>
            </a:r>
            <a:endParaRPr lang="en-US" sz="2500" dirty="0"/>
          </a:p>
          <a:p>
            <a:r>
              <a:rPr lang="en-US" sz="2500" dirty="0"/>
              <a:t>Project Description</a:t>
            </a:r>
            <a:endParaRPr lang="en-US" dirty="0"/>
          </a:p>
          <a:p>
            <a:pPr lvl="1"/>
            <a:r>
              <a:rPr lang="en-US" sz="2100" dirty="0">
                <a:latin typeface="Helvetica Neue"/>
              </a:rPr>
              <a:t>A small model of the battery box and BMS for the SAE hybrid vehicle will be built </a:t>
            </a:r>
          </a:p>
          <a:p>
            <a:pPr lvl="1"/>
            <a:r>
              <a:rPr lang="en-US" sz="2100" dirty="0">
                <a:latin typeface="Helvetica Neue"/>
              </a:rPr>
              <a:t>A program will also be created that takes in arbitrary vehicle parameters and outputs the appropriate sizing of the battery system</a:t>
            </a:r>
            <a:r>
              <a:rPr lang="en-US" sz="1700" dirty="0">
                <a:latin typeface="Helvetica Neue"/>
              </a:rPr>
              <a:t> </a:t>
            </a:r>
          </a:p>
          <a:p>
            <a:r>
              <a:rPr lang="en-US" sz="2500" dirty="0"/>
              <a:t>Key Goals</a:t>
            </a:r>
          </a:p>
          <a:p>
            <a:pPr lvl="1"/>
            <a:r>
              <a:rPr lang="en-US" sz="2100" dirty="0"/>
              <a:t>Compact battery container integrated into frame of vehicle</a:t>
            </a:r>
          </a:p>
          <a:p>
            <a:pPr lvl="1"/>
            <a:r>
              <a:rPr lang="en-US" sz="2100" dirty="0"/>
              <a:t>Environmentally sustainable, waterproof, and thermally insulated</a:t>
            </a:r>
          </a:p>
          <a:p>
            <a:pPr lvl="1"/>
            <a:r>
              <a:rPr lang="en-US" sz="2100" dirty="0"/>
              <a:t>BMS will measure battery charge, control power, and monitor current flow, voltage levels, and temperature</a:t>
            </a:r>
          </a:p>
          <a:p>
            <a:r>
              <a:rPr lang="en-US" sz="2500" dirty="0"/>
              <a:t>Assumptions</a:t>
            </a:r>
          </a:p>
          <a:p>
            <a:pPr lvl="1">
              <a:buFont typeface="Arial"/>
              <a:buChar char="•"/>
            </a:pPr>
            <a:r>
              <a:rPr lang="en-US" sz="2100" dirty="0"/>
              <a:t>Vehicle will have enough room for full-scale battery pack and box</a:t>
            </a:r>
          </a:p>
          <a:p>
            <a:pPr lvl="1">
              <a:buFont typeface="Arial"/>
              <a:buChar char="•"/>
            </a:pPr>
            <a:r>
              <a:rPr lang="en-US" sz="2100" dirty="0"/>
              <a:t>Rulebook will be the same for the year of the competition</a:t>
            </a:r>
          </a:p>
          <a:p>
            <a:pPr lvl="1">
              <a:buFont typeface="Arial"/>
              <a:buChar char="•"/>
            </a:pPr>
            <a:r>
              <a:rPr lang="en-US" sz="2100" dirty="0"/>
              <a:t>Chassis will remain the same for the year of the competition</a:t>
            </a:r>
          </a:p>
          <a:p>
            <a:pPr marL="0" indent="0">
              <a:buNone/>
            </a:pPr>
            <a:endParaRPr lang="en-US" sz="2500" dirty="0"/>
          </a:p>
          <a:p>
            <a:endParaRPr lang="en-US" sz="2500" dirty="0"/>
          </a:p>
          <a:p>
            <a:endParaRPr lang="en-US" sz="2500" dirty="0"/>
          </a:p>
        </p:txBody>
      </p:sp>
      <p:sp>
        <p:nvSpPr>
          <p:cNvPr id="4" name="Text Placeholder 3">
            <a:extLst>
              <a:ext uri="{FF2B5EF4-FFF2-40B4-BE49-F238E27FC236}">
                <a16:creationId xmlns:a16="http://schemas.microsoft.com/office/drawing/2014/main" id="{8ECDA1B1-FAE1-45DC-AFBC-0EC805047001}"/>
              </a:ext>
            </a:extLst>
          </p:cNvPr>
          <p:cNvSpPr>
            <a:spLocks noGrp="1"/>
          </p:cNvSpPr>
          <p:nvPr>
            <p:ph type="body" sz="quarter" idx="10"/>
          </p:nvPr>
        </p:nvSpPr>
        <p:spPr>
          <a:xfrm>
            <a:off x="8991600" y="6116636"/>
            <a:ext cx="3200400" cy="228600"/>
          </a:xfrm>
        </p:spPr>
        <p:txBody>
          <a:bodyPr vert="horz" lIns="91440" tIns="45720" rIns="91440" bIns="45720" rtlCol="0" anchor="t">
            <a:noAutofit/>
          </a:bodyPr>
          <a:lstStyle/>
          <a:p>
            <a:r>
              <a:rPr lang="en-US">
                <a:latin typeface="Helvetica Neue"/>
              </a:rPr>
              <a:t>Christian Gaya</a:t>
            </a:r>
            <a:endParaRPr lang="en-US"/>
          </a:p>
        </p:txBody>
      </p:sp>
      <p:sp>
        <p:nvSpPr>
          <p:cNvPr id="5" name="Slide Number Placeholder 3">
            <a:extLst>
              <a:ext uri="{FF2B5EF4-FFF2-40B4-BE49-F238E27FC236}">
                <a16:creationId xmlns:a16="http://schemas.microsoft.com/office/drawing/2014/main" id="{A23AC1B2-6D57-48E1-902A-C04C5F1DB14C}"/>
              </a:ext>
            </a:extLst>
          </p:cNvPr>
          <p:cNvSpPr>
            <a:spLocks noGrp="1"/>
          </p:cNvSpPr>
          <p:nvPr>
            <p:ph type="sldNum" sz="quarter" idx="4"/>
          </p:nvPr>
        </p:nvSpPr>
        <p:spPr>
          <a:xfrm>
            <a:off x="4724400" y="6433298"/>
            <a:ext cx="2743200" cy="365760"/>
          </a:xfrm>
        </p:spPr>
        <p:txBody>
          <a:bodyPr/>
          <a:lstStyle/>
          <a:p>
            <a:fld id="{1D4DB10E-F3E0-46B7-A627-DDAED89BC122}" type="slidenum">
              <a:rPr lang="en-US" smtClean="0"/>
              <a:pPr/>
              <a:t>5</a:t>
            </a:fld>
            <a:endParaRPr lang="en-US"/>
          </a:p>
        </p:txBody>
      </p:sp>
      <p:sp>
        <p:nvSpPr>
          <p:cNvPr id="2" name="Title 1">
            <a:extLst>
              <a:ext uri="{FF2B5EF4-FFF2-40B4-BE49-F238E27FC236}">
                <a16:creationId xmlns:a16="http://schemas.microsoft.com/office/drawing/2014/main" id="{D79D0692-6D59-4EFF-9A08-146F4EF2BFBB}"/>
              </a:ext>
            </a:extLst>
          </p:cNvPr>
          <p:cNvSpPr>
            <a:spLocks noGrp="1"/>
          </p:cNvSpPr>
          <p:nvPr>
            <p:ph type="title"/>
          </p:nvPr>
        </p:nvSpPr>
        <p:spPr>
          <a:xfrm>
            <a:off x="739588" y="-47251"/>
            <a:ext cx="10515600" cy="1325563"/>
          </a:xfrm>
        </p:spPr>
        <p:txBody>
          <a:bodyPr/>
          <a:lstStyle/>
          <a:p>
            <a:r>
              <a:rPr lang="en-US">
                <a:latin typeface="Helvetica Neue Condensed"/>
              </a:rPr>
              <a:t>Previous Semester Work</a:t>
            </a:r>
          </a:p>
        </p:txBody>
      </p:sp>
    </p:spTree>
    <p:extLst>
      <p:ext uri="{BB962C8B-B14F-4D97-AF65-F5344CB8AC3E}">
        <p14:creationId xmlns:p14="http://schemas.microsoft.com/office/powerpoint/2010/main" val="339610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644B-D1D9-45CD-9C46-B9AE76F4FBEE}"/>
              </a:ext>
            </a:extLst>
          </p:cNvPr>
          <p:cNvSpPr>
            <a:spLocks noGrp="1"/>
          </p:cNvSpPr>
          <p:nvPr>
            <p:ph type="title"/>
          </p:nvPr>
        </p:nvSpPr>
        <p:spPr/>
        <p:txBody>
          <a:bodyPr/>
          <a:lstStyle/>
          <a:p>
            <a:r>
              <a:rPr lang="en-US" dirty="0">
                <a:latin typeface="Helvetica Neue Condensed"/>
              </a:rPr>
              <a:t>Previous Semester Work (cont.)</a:t>
            </a:r>
          </a:p>
        </p:txBody>
      </p:sp>
      <p:sp>
        <p:nvSpPr>
          <p:cNvPr id="4" name="Text Placeholder 3">
            <a:extLst>
              <a:ext uri="{FF2B5EF4-FFF2-40B4-BE49-F238E27FC236}">
                <a16:creationId xmlns:a16="http://schemas.microsoft.com/office/drawing/2014/main" id="{C6BADA9D-4AAA-4633-8493-6016F3E160B4}"/>
              </a:ext>
            </a:extLst>
          </p:cNvPr>
          <p:cNvSpPr>
            <a:spLocks noGrp="1"/>
          </p:cNvSpPr>
          <p:nvPr>
            <p:ph type="body" sz="quarter" idx="10"/>
          </p:nvPr>
        </p:nvSpPr>
        <p:spPr/>
        <p:txBody>
          <a:bodyPr vert="horz" lIns="91440" tIns="45720" rIns="91440" bIns="45720" rtlCol="0" anchor="t">
            <a:noAutofit/>
          </a:bodyPr>
          <a:lstStyle/>
          <a:p>
            <a:r>
              <a:rPr lang="en-US">
                <a:latin typeface="Helvetica Neue"/>
              </a:rPr>
              <a:t>Christian Gaya</a:t>
            </a:r>
            <a:endParaRPr lang="en-US"/>
          </a:p>
        </p:txBody>
      </p:sp>
      <p:sp>
        <p:nvSpPr>
          <p:cNvPr id="8" name="Content Placeholder 5">
            <a:extLst>
              <a:ext uri="{FF2B5EF4-FFF2-40B4-BE49-F238E27FC236}">
                <a16:creationId xmlns:a16="http://schemas.microsoft.com/office/drawing/2014/main" id="{49BC67EE-E8A0-4B65-A60E-B9B398ECDD17}"/>
              </a:ext>
            </a:extLst>
          </p:cNvPr>
          <p:cNvSpPr txBox="1">
            <a:spLocks/>
          </p:cNvSpPr>
          <p:nvPr/>
        </p:nvSpPr>
        <p:spPr>
          <a:xfrm>
            <a:off x="843164" y="1564336"/>
            <a:ext cx="10752539" cy="42906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500" b="1" dirty="0">
                <a:latin typeface="Helvetica Neue"/>
              </a:rPr>
              <a:t>Customer Needs</a:t>
            </a:r>
          </a:p>
          <a:p>
            <a:pPr>
              <a:lnSpc>
                <a:spcPct val="100000"/>
              </a:lnSpc>
            </a:pPr>
            <a:r>
              <a:rPr lang="en-US" sz="2500" dirty="0">
                <a:latin typeface="Helvetica Neue"/>
              </a:rPr>
              <a:t>Interpreted Needs</a:t>
            </a:r>
          </a:p>
          <a:p>
            <a:pPr lvl="1">
              <a:lnSpc>
                <a:spcPct val="100000"/>
              </a:lnSpc>
            </a:pPr>
            <a:r>
              <a:rPr lang="en-US" sz="2100" dirty="0">
                <a:latin typeface="Helvetica Neue"/>
              </a:rPr>
              <a:t>Design a program that takes in parameters about motors and outputs information about the battery system</a:t>
            </a:r>
            <a:endParaRPr lang="en-US" sz="2100" dirty="0"/>
          </a:p>
          <a:p>
            <a:pPr lvl="1">
              <a:lnSpc>
                <a:spcPct val="100000"/>
              </a:lnSpc>
            </a:pPr>
            <a:r>
              <a:rPr lang="en-US" sz="2100" dirty="0">
                <a:latin typeface="Helvetica Neue"/>
              </a:rPr>
              <a:t>The battery box protects the battery, prevents overheating, and avoids environmental impact</a:t>
            </a:r>
            <a:endParaRPr lang="en-US" sz="2100" dirty="0"/>
          </a:p>
          <a:p>
            <a:pPr lvl="1">
              <a:lnSpc>
                <a:spcPct val="100000"/>
              </a:lnSpc>
            </a:pPr>
            <a:r>
              <a:rPr lang="en-US" sz="2100" dirty="0">
                <a:latin typeface="Helvetica Neue"/>
              </a:rPr>
              <a:t>A small-scale prototype should be created with proper specifications</a:t>
            </a:r>
          </a:p>
          <a:p>
            <a:pPr lvl="1">
              <a:lnSpc>
                <a:spcPct val="100000"/>
              </a:lnSpc>
            </a:pPr>
            <a:r>
              <a:rPr lang="en-US" sz="2100" dirty="0">
                <a:latin typeface="Helvetica Neue"/>
              </a:rPr>
              <a:t>BMS maintains charge control, cell balancing, and monitors power input and output</a:t>
            </a:r>
            <a:endParaRPr lang="en-US" sz="2100" dirty="0"/>
          </a:p>
          <a:p>
            <a:pPr lvl="1">
              <a:lnSpc>
                <a:spcPct val="100000"/>
              </a:lnSpc>
            </a:pPr>
            <a:r>
              <a:rPr lang="en-US" sz="2100" dirty="0">
                <a:latin typeface="Helvetica Neue"/>
              </a:rPr>
              <a:t>Battery system for a momentary high-torque boost should be a focal point of the BMS system</a:t>
            </a:r>
          </a:p>
          <a:p>
            <a:pPr lvl="1">
              <a:lnSpc>
                <a:spcPct val="100000"/>
              </a:lnSpc>
            </a:pPr>
            <a:r>
              <a:rPr lang="en-US" sz="2100" dirty="0">
                <a:latin typeface="Helvetica Neue"/>
              </a:rPr>
              <a:t>The battery box and BMS both adhere to SAE competition guidelines</a:t>
            </a:r>
            <a:endParaRPr lang="en-US" sz="2100" dirty="0"/>
          </a:p>
          <a:p>
            <a:pPr>
              <a:lnSpc>
                <a:spcPct val="100000"/>
              </a:lnSpc>
            </a:pPr>
            <a:endParaRPr lang="en-US" sz="2200" dirty="0"/>
          </a:p>
          <a:p>
            <a:endParaRPr lang="en-US" sz="2200" dirty="0"/>
          </a:p>
          <a:p>
            <a:endParaRPr lang="en-US" dirty="0"/>
          </a:p>
        </p:txBody>
      </p:sp>
      <p:sp>
        <p:nvSpPr>
          <p:cNvPr id="5" name="Slide Number Placeholder 3">
            <a:extLst>
              <a:ext uri="{FF2B5EF4-FFF2-40B4-BE49-F238E27FC236}">
                <a16:creationId xmlns:a16="http://schemas.microsoft.com/office/drawing/2014/main" id="{D470C61F-4C84-486E-AA49-DECE2105210C}"/>
              </a:ext>
            </a:extLst>
          </p:cNvPr>
          <p:cNvSpPr>
            <a:spLocks noGrp="1"/>
          </p:cNvSpPr>
          <p:nvPr>
            <p:ph type="sldNum" sz="quarter" idx="4"/>
          </p:nvPr>
        </p:nvSpPr>
        <p:spPr>
          <a:xfrm>
            <a:off x="4724400" y="6433298"/>
            <a:ext cx="2743200" cy="365760"/>
          </a:xfrm>
        </p:spPr>
        <p:txBody>
          <a:bodyPr/>
          <a:lstStyle/>
          <a:p>
            <a:fld id="{1D4DB10E-F3E0-46B7-A627-DDAED89BC122}" type="slidenum">
              <a:rPr lang="en-US" smtClean="0"/>
              <a:pPr/>
              <a:t>6</a:t>
            </a:fld>
            <a:endParaRPr lang="en-US"/>
          </a:p>
        </p:txBody>
      </p:sp>
      <p:sp>
        <p:nvSpPr>
          <p:cNvPr id="3" name="Rectangle 2">
            <a:extLst>
              <a:ext uri="{FF2B5EF4-FFF2-40B4-BE49-F238E27FC236}">
                <a16:creationId xmlns:a16="http://schemas.microsoft.com/office/drawing/2014/main" id="{24B9035D-83CF-444F-BC7A-186907238B16}"/>
              </a:ext>
            </a:extLst>
          </p:cNvPr>
          <p:cNvSpPr/>
          <p:nvPr/>
        </p:nvSpPr>
        <p:spPr>
          <a:xfrm>
            <a:off x="3505200" y="1564336"/>
            <a:ext cx="747713" cy="474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2" action="ppaction://hlinksldjump"/>
            <a:extLst>
              <a:ext uri="{FF2B5EF4-FFF2-40B4-BE49-F238E27FC236}">
                <a16:creationId xmlns:a16="http://schemas.microsoft.com/office/drawing/2014/main" id="{4ED46A31-1372-496A-96CA-109BA2A328E6}"/>
              </a:ext>
            </a:extLst>
          </p:cNvPr>
          <p:cNvSpPr/>
          <p:nvPr/>
        </p:nvSpPr>
        <p:spPr>
          <a:xfrm>
            <a:off x="280986" y="1637036"/>
            <a:ext cx="519113" cy="338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40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39C932-CEC8-45EF-BD32-751D99B6F2D8}"/>
              </a:ext>
            </a:extLst>
          </p:cNvPr>
          <p:cNvSpPr>
            <a:spLocks noGrp="1"/>
          </p:cNvSpPr>
          <p:nvPr>
            <p:ph type="sldNum" sz="quarter" idx="4"/>
          </p:nvPr>
        </p:nvSpPr>
        <p:spPr/>
        <p:txBody>
          <a:bodyPr/>
          <a:lstStyle/>
          <a:p>
            <a:fld id="{1D4DB10E-F3E0-46B7-A627-DDAED89BC122}" type="slidenum">
              <a:rPr lang="en-US" smtClean="0"/>
              <a:pPr/>
              <a:t>7</a:t>
            </a:fld>
            <a:endParaRPr lang="en-US"/>
          </a:p>
        </p:txBody>
      </p:sp>
      <p:sp>
        <p:nvSpPr>
          <p:cNvPr id="3" name="Text Placeholder 2">
            <a:extLst>
              <a:ext uri="{FF2B5EF4-FFF2-40B4-BE49-F238E27FC236}">
                <a16:creationId xmlns:a16="http://schemas.microsoft.com/office/drawing/2014/main" id="{4541ACFD-709C-4294-84F9-B1150F09932D}"/>
              </a:ext>
            </a:extLst>
          </p:cNvPr>
          <p:cNvSpPr>
            <a:spLocks noGrp="1"/>
          </p:cNvSpPr>
          <p:nvPr>
            <p:ph type="body" sz="quarter" idx="10"/>
          </p:nvPr>
        </p:nvSpPr>
        <p:spPr/>
        <p:txBody>
          <a:bodyPr vert="horz" lIns="91440" tIns="45720" rIns="91440" bIns="45720" rtlCol="0" anchor="t">
            <a:noAutofit/>
          </a:bodyPr>
          <a:lstStyle/>
          <a:p>
            <a:r>
              <a:rPr lang="en-US">
                <a:latin typeface="Helvetica Neue"/>
              </a:rPr>
              <a:t>Christian Gaya</a:t>
            </a:r>
            <a:endParaRPr lang="en-US"/>
          </a:p>
        </p:txBody>
      </p:sp>
      <p:graphicFrame>
        <p:nvGraphicFramePr>
          <p:cNvPr id="5" name="Diagram 4">
            <a:extLst>
              <a:ext uri="{FF2B5EF4-FFF2-40B4-BE49-F238E27FC236}">
                <a16:creationId xmlns:a16="http://schemas.microsoft.com/office/drawing/2014/main" id="{FDB230F9-E62A-4334-A2CC-789CFB287673}"/>
              </a:ext>
            </a:extLst>
          </p:cNvPr>
          <p:cNvGraphicFramePr/>
          <p:nvPr>
            <p:extLst>
              <p:ext uri="{D42A27DB-BD31-4B8C-83A1-F6EECF244321}">
                <p14:modId xmlns:p14="http://schemas.microsoft.com/office/powerpoint/2010/main" val="1448022200"/>
              </p:ext>
            </p:extLst>
          </p:nvPr>
        </p:nvGraphicFramePr>
        <p:xfrm>
          <a:off x="1800018" y="68968"/>
          <a:ext cx="10987176" cy="6235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 name="Title 1">
            <a:extLst>
              <a:ext uri="{FF2B5EF4-FFF2-40B4-BE49-F238E27FC236}">
                <a16:creationId xmlns:a16="http://schemas.microsoft.com/office/drawing/2014/main" id="{8F4AE535-681C-492D-B05D-B64338FF7D76}"/>
              </a:ext>
            </a:extLst>
          </p:cNvPr>
          <p:cNvSpPr>
            <a:spLocks noGrp="1"/>
          </p:cNvSpPr>
          <p:nvPr/>
        </p:nvSpPr>
        <p:spPr>
          <a:xfrm>
            <a:off x="597946" y="857586"/>
            <a:ext cx="5445760" cy="868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r>
              <a:rPr lang="en-US">
                <a:latin typeface="Helvetica Neue Condensed"/>
              </a:rPr>
              <a:t>Previous Semester Work (cont.)</a:t>
            </a:r>
            <a:endParaRPr lang="en-US" b="0">
              <a:latin typeface="Helvetica Neue Condensed"/>
            </a:endParaRPr>
          </a:p>
          <a:p>
            <a:pPr>
              <a:lnSpc>
                <a:spcPct val="100000"/>
              </a:lnSpc>
            </a:pPr>
            <a:endParaRPr lang="en-US"/>
          </a:p>
        </p:txBody>
      </p:sp>
      <p:sp>
        <p:nvSpPr>
          <p:cNvPr id="846" name="Title 1">
            <a:extLst>
              <a:ext uri="{FF2B5EF4-FFF2-40B4-BE49-F238E27FC236}">
                <a16:creationId xmlns:a16="http://schemas.microsoft.com/office/drawing/2014/main" id="{6ACB16D9-5D06-4CE5-8FB4-15C60B37AC97}"/>
              </a:ext>
            </a:extLst>
          </p:cNvPr>
          <p:cNvSpPr>
            <a:spLocks noGrp="1"/>
          </p:cNvSpPr>
          <p:nvPr/>
        </p:nvSpPr>
        <p:spPr>
          <a:xfrm>
            <a:off x="597946" y="1825774"/>
            <a:ext cx="4318000" cy="868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r>
              <a:rPr lang="en-US" sz="2500"/>
              <a:t>Functional Decomposition</a:t>
            </a:r>
            <a:endParaRPr lang="en-US" sz="2500" err="1"/>
          </a:p>
          <a:p>
            <a:pPr>
              <a:lnSpc>
                <a:spcPct val="100000"/>
              </a:lnSpc>
            </a:pPr>
            <a:endParaRPr lang="en-US"/>
          </a:p>
        </p:txBody>
      </p:sp>
    </p:spTree>
    <p:extLst>
      <p:ext uri="{BB962C8B-B14F-4D97-AF65-F5344CB8AC3E}">
        <p14:creationId xmlns:p14="http://schemas.microsoft.com/office/powerpoint/2010/main" val="122241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53D05B-1C62-4E22-9747-939901DCB779}"/>
              </a:ext>
            </a:extLst>
          </p:cNvPr>
          <p:cNvSpPr>
            <a:spLocks noGrp="1"/>
          </p:cNvSpPr>
          <p:nvPr>
            <p:ph idx="1"/>
          </p:nvPr>
        </p:nvSpPr>
        <p:spPr>
          <a:xfrm>
            <a:off x="329353" y="1838774"/>
            <a:ext cx="6428630" cy="4077930"/>
          </a:xfrm>
        </p:spPr>
        <p:txBody>
          <a:bodyPr vert="horz" lIns="91440" tIns="45720" rIns="91440" bIns="45720" rtlCol="0" anchor="t">
            <a:normAutofit/>
          </a:bodyPr>
          <a:lstStyle/>
          <a:p>
            <a:pPr marL="0" indent="0">
              <a:buNone/>
            </a:pPr>
            <a:r>
              <a:rPr lang="en-US" b="1" dirty="0">
                <a:latin typeface="Helvetica Neue"/>
              </a:rPr>
              <a:t>Targets</a:t>
            </a:r>
            <a:endParaRPr lang="en-US" b="1" dirty="0"/>
          </a:p>
          <a:p>
            <a:r>
              <a:rPr lang="en-US" sz="2500" dirty="0">
                <a:latin typeface="Helvetica Neue"/>
              </a:rPr>
              <a:t>Weight, discharge current, voltage level, power output, G-Force, and input voltage were all chosen in a performance-based perspective</a:t>
            </a:r>
          </a:p>
          <a:p>
            <a:r>
              <a:rPr lang="en-US" sz="2500" dirty="0">
                <a:latin typeface="Helvetica Neue"/>
              </a:rPr>
              <a:t>With safety in mind, the impact resistance, box temperature, and cell temperatures were chosen carefully to maintain operation while mitigating risks</a:t>
            </a:r>
          </a:p>
          <a:p>
            <a:endParaRPr lang="en-US" dirty="0"/>
          </a:p>
          <a:p>
            <a:endParaRPr lang="en-US" dirty="0"/>
          </a:p>
        </p:txBody>
      </p:sp>
      <p:sp>
        <p:nvSpPr>
          <p:cNvPr id="4" name="Slide Number Placeholder 3">
            <a:extLst>
              <a:ext uri="{FF2B5EF4-FFF2-40B4-BE49-F238E27FC236}">
                <a16:creationId xmlns:a16="http://schemas.microsoft.com/office/drawing/2014/main" id="{BDCDF836-3421-479D-AA2F-83BF523A7077}"/>
              </a:ext>
            </a:extLst>
          </p:cNvPr>
          <p:cNvSpPr>
            <a:spLocks noGrp="1"/>
          </p:cNvSpPr>
          <p:nvPr>
            <p:ph type="sldNum" sz="quarter" idx="4"/>
          </p:nvPr>
        </p:nvSpPr>
        <p:spPr/>
        <p:txBody>
          <a:bodyPr/>
          <a:lstStyle/>
          <a:p>
            <a:fld id="{1D4DB10E-F3E0-46B7-A627-DDAED89BC122}" type="slidenum">
              <a:rPr lang="en-US" smtClean="0"/>
              <a:pPr/>
              <a:t>8</a:t>
            </a:fld>
            <a:endParaRPr lang="en-US"/>
          </a:p>
        </p:txBody>
      </p:sp>
      <p:sp>
        <p:nvSpPr>
          <p:cNvPr id="5" name="Text Placeholder 4">
            <a:extLst>
              <a:ext uri="{FF2B5EF4-FFF2-40B4-BE49-F238E27FC236}">
                <a16:creationId xmlns:a16="http://schemas.microsoft.com/office/drawing/2014/main" id="{F58B7DF1-547D-4159-A339-B93C38C2FCAA}"/>
              </a:ext>
            </a:extLst>
          </p:cNvPr>
          <p:cNvSpPr>
            <a:spLocks noGrp="1"/>
          </p:cNvSpPr>
          <p:nvPr>
            <p:ph type="body" sz="quarter" idx="10"/>
          </p:nvPr>
        </p:nvSpPr>
        <p:spPr/>
        <p:txBody>
          <a:bodyPr vert="horz" lIns="91440" tIns="45720" rIns="91440" bIns="45720" rtlCol="0" anchor="t">
            <a:noAutofit/>
          </a:bodyPr>
          <a:lstStyle/>
          <a:p>
            <a:r>
              <a:rPr lang="en-US">
                <a:latin typeface="Helvetica Neue"/>
              </a:rPr>
              <a:t>Christian Gaya</a:t>
            </a:r>
            <a:endParaRPr lang="en-US"/>
          </a:p>
        </p:txBody>
      </p:sp>
      <p:graphicFrame>
        <p:nvGraphicFramePr>
          <p:cNvPr id="6" name="Table 5">
            <a:extLst>
              <a:ext uri="{FF2B5EF4-FFF2-40B4-BE49-F238E27FC236}">
                <a16:creationId xmlns:a16="http://schemas.microsoft.com/office/drawing/2014/main" id="{96160245-DE7E-4069-BA91-C0F34FF6C2CE}"/>
              </a:ext>
            </a:extLst>
          </p:cNvPr>
          <p:cNvGraphicFramePr>
            <a:graphicFrameLocks noGrp="1"/>
          </p:cNvGraphicFramePr>
          <p:nvPr>
            <p:extLst>
              <p:ext uri="{D42A27DB-BD31-4B8C-83A1-F6EECF244321}">
                <p14:modId xmlns:p14="http://schemas.microsoft.com/office/powerpoint/2010/main" val="877429224"/>
              </p:ext>
            </p:extLst>
          </p:nvPr>
        </p:nvGraphicFramePr>
        <p:xfrm>
          <a:off x="6866965" y="484093"/>
          <a:ext cx="5080668" cy="5443616"/>
        </p:xfrm>
        <a:graphic>
          <a:graphicData uri="http://schemas.openxmlformats.org/drawingml/2006/table">
            <a:tbl>
              <a:tblPr firstRow="1" bandRow="1">
                <a:tableStyleId>{073A0DAA-6AF3-43AB-8588-CEC1D06C72B9}</a:tableStyleId>
              </a:tblPr>
              <a:tblGrid>
                <a:gridCol w="1693556">
                  <a:extLst>
                    <a:ext uri="{9D8B030D-6E8A-4147-A177-3AD203B41FA5}">
                      <a16:colId xmlns:a16="http://schemas.microsoft.com/office/drawing/2014/main" val="2617582464"/>
                    </a:ext>
                  </a:extLst>
                </a:gridCol>
                <a:gridCol w="1693556">
                  <a:extLst>
                    <a:ext uri="{9D8B030D-6E8A-4147-A177-3AD203B41FA5}">
                      <a16:colId xmlns:a16="http://schemas.microsoft.com/office/drawing/2014/main" val="2516509617"/>
                    </a:ext>
                  </a:extLst>
                </a:gridCol>
                <a:gridCol w="1693556">
                  <a:extLst>
                    <a:ext uri="{9D8B030D-6E8A-4147-A177-3AD203B41FA5}">
                      <a16:colId xmlns:a16="http://schemas.microsoft.com/office/drawing/2014/main" val="935501417"/>
                    </a:ext>
                  </a:extLst>
                </a:gridCol>
              </a:tblGrid>
              <a:tr h="297561">
                <a:tc>
                  <a:txBody>
                    <a:bodyPr/>
                    <a:lstStyle/>
                    <a:p>
                      <a:pPr indent="0" algn="ctr" fontAlgn="base"/>
                      <a:r>
                        <a:rPr lang="en-US">
                          <a:effectLst/>
                        </a:rPr>
                        <a:t>Metric  </a:t>
                      </a:r>
                    </a:p>
                  </a:txBody>
                  <a:tcPr marL="0" marR="0" marT="0" marB="0"/>
                </a:tc>
                <a:tc>
                  <a:txBody>
                    <a:bodyPr/>
                    <a:lstStyle/>
                    <a:p>
                      <a:pPr indent="0" algn="ctr" fontAlgn="base"/>
                      <a:r>
                        <a:rPr lang="en-US">
                          <a:effectLst/>
                        </a:rPr>
                        <a:t>Target </a:t>
                      </a:r>
                    </a:p>
                  </a:txBody>
                  <a:tcPr marL="0" marR="0" marT="0" marB="0"/>
                </a:tc>
                <a:tc>
                  <a:txBody>
                    <a:bodyPr/>
                    <a:lstStyle/>
                    <a:p>
                      <a:pPr indent="0" algn="ctr" fontAlgn="base"/>
                      <a:r>
                        <a:rPr lang="en-US">
                          <a:effectLst/>
                        </a:rPr>
                        <a:t>Unit  </a:t>
                      </a:r>
                    </a:p>
                  </a:txBody>
                  <a:tcPr marL="0" marR="0" marT="0" marB="0"/>
                </a:tc>
                <a:extLst>
                  <a:ext uri="{0D108BD9-81ED-4DB2-BD59-A6C34878D82A}">
                    <a16:rowId xmlns:a16="http://schemas.microsoft.com/office/drawing/2014/main" val="510338077"/>
                  </a:ext>
                </a:extLst>
              </a:tr>
              <a:tr h="297561">
                <a:tc>
                  <a:txBody>
                    <a:bodyPr/>
                    <a:lstStyle/>
                    <a:p>
                      <a:pPr indent="0" algn="ctr" fontAlgn="base"/>
                      <a:r>
                        <a:rPr lang="en-US">
                          <a:effectLst/>
                        </a:rPr>
                        <a:t>G-Force </a:t>
                      </a:r>
                    </a:p>
                  </a:txBody>
                  <a:tcPr marL="0" marR="0" marT="0" marB="0"/>
                </a:tc>
                <a:tc>
                  <a:txBody>
                    <a:bodyPr/>
                    <a:lstStyle/>
                    <a:p>
                      <a:pPr indent="0" algn="ctr" fontAlgn="base"/>
                      <a:r>
                        <a:rPr lang="en-US">
                          <a:effectLst/>
                        </a:rPr>
                        <a:t>2 </a:t>
                      </a:r>
                    </a:p>
                  </a:txBody>
                  <a:tcPr marL="0" marR="0" marT="0" marB="0"/>
                </a:tc>
                <a:tc>
                  <a:txBody>
                    <a:bodyPr/>
                    <a:lstStyle/>
                    <a:p>
                      <a:pPr indent="0" algn="ctr" fontAlgn="base"/>
                      <a:r>
                        <a:rPr lang="en-US">
                          <a:effectLst/>
                        </a:rPr>
                        <a:t>G’s </a:t>
                      </a:r>
                    </a:p>
                  </a:txBody>
                  <a:tcPr marL="0" marR="0" marT="0" marB="0"/>
                </a:tc>
                <a:extLst>
                  <a:ext uri="{0D108BD9-81ED-4DB2-BD59-A6C34878D82A}">
                    <a16:rowId xmlns:a16="http://schemas.microsoft.com/office/drawing/2014/main" val="2726883955"/>
                  </a:ext>
                </a:extLst>
              </a:tr>
              <a:tr h="297561">
                <a:tc>
                  <a:txBody>
                    <a:bodyPr/>
                    <a:lstStyle/>
                    <a:p>
                      <a:pPr indent="0" algn="ctr" fontAlgn="base"/>
                      <a:r>
                        <a:rPr lang="en-US">
                          <a:effectLst/>
                        </a:rPr>
                        <a:t>Impact Resistant</a:t>
                      </a:r>
                    </a:p>
                  </a:txBody>
                  <a:tcPr marL="0" marR="0" marT="0" marB="0"/>
                </a:tc>
                <a:tc>
                  <a:txBody>
                    <a:bodyPr/>
                    <a:lstStyle/>
                    <a:p>
                      <a:pPr indent="0" algn="ctr" fontAlgn="base"/>
                      <a:r>
                        <a:rPr lang="en-US">
                          <a:effectLst/>
                        </a:rPr>
                        <a:t>Yes </a:t>
                      </a:r>
                    </a:p>
                  </a:txBody>
                  <a:tcPr marL="0" marR="0" marT="0" marB="0"/>
                </a:tc>
                <a:tc>
                  <a:txBody>
                    <a:bodyPr/>
                    <a:lstStyle/>
                    <a:p>
                      <a:pPr indent="0" algn="ctr" fontAlgn="base"/>
                      <a:r>
                        <a:rPr lang="en-US">
                          <a:effectLst/>
                        </a:rPr>
                        <a:t>N/A </a:t>
                      </a:r>
                    </a:p>
                  </a:txBody>
                  <a:tcPr marL="0" marR="0" marT="0" marB="0"/>
                </a:tc>
                <a:extLst>
                  <a:ext uri="{0D108BD9-81ED-4DB2-BD59-A6C34878D82A}">
                    <a16:rowId xmlns:a16="http://schemas.microsoft.com/office/drawing/2014/main" val="3268432330"/>
                  </a:ext>
                </a:extLst>
              </a:tr>
              <a:tr h="297561">
                <a:tc>
                  <a:txBody>
                    <a:bodyPr/>
                    <a:lstStyle/>
                    <a:p>
                      <a:pPr indent="0" algn="ctr" fontAlgn="base"/>
                      <a:r>
                        <a:rPr lang="en-US">
                          <a:effectLst/>
                        </a:rPr>
                        <a:t>Battery Weight </a:t>
                      </a:r>
                    </a:p>
                  </a:txBody>
                  <a:tcPr marL="0" marR="0" marT="0" marB="0"/>
                </a:tc>
                <a:tc>
                  <a:txBody>
                    <a:bodyPr/>
                    <a:lstStyle/>
                    <a:p>
                      <a:pPr indent="0" algn="ctr" fontAlgn="base"/>
                      <a:r>
                        <a:rPr lang="en-US">
                          <a:effectLst/>
                        </a:rPr>
                        <a:t>8 </a:t>
                      </a:r>
                    </a:p>
                  </a:txBody>
                  <a:tcPr marL="0" marR="0" marT="0" marB="0"/>
                </a:tc>
                <a:tc>
                  <a:txBody>
                    <a:bodyPr/>
                    <a:lstStyle/>
                    <a:p>
                      <a:pPr indent="0" algn="ctr" fontAlgn="base"/>
                      <a:r>
                        <a:rPr lang="en-US">
                          <a:effectLst/>
                        </a:rPr>
                        <a:t>Lbs. </a:t>
                      </a:r>
                    </a:p>
                  </a:txBody>
                  <a:tcPr marL="0" marR="0" marT="0" marB="0"/>
                </a:tc>
                <a:extLst>
                  <a:ext uri="{0D108BD9-81ED-4DB2-BD59-A6C34878D82A}">
                    <a16:rowId xmlns:a16="http://schemas.microsoft.com/office/drawing/2014/main" val="3050775859"/>
                  </a:ext>
                </a:extLst>
              </a:tr>
              <a:tr h="297561">
                <a:tc>
                  <a:txBody>
                    <a:bodyPr/>
                    <a:lstStyle/>
                    <a:p>
                      <a:pPr indent="0" algn="ctr" fontAlgn="base"/>
                      <a:r>
                        <a:rPr lang="en-US">
                          <a:effectLst/>
                        </a:rPr>
                        <a:t>Compact </a:t>
                      </a:r>
                    </a:p>
                  </a:txBody>
                  <a:tcPr marL="0" marR="0" marT="0" marB="0"/>
                </a:tc>
                <a:tc>
                  <a:txBody>
                    <a:bodyPr/>
                    <a:lstStyle/>
                    <a:p>
                      <a:pPr indent="0" algn="ctr" fontAlgn="base"/>
                      <a:r>
                        <a:rPr lang="en-US">
                          <a:effectLst/>
                        </a:rPr>
                        <a:t>Yes </a:t>
                      </a:r>
                    </a:p>
                  </a:txBody>
                  <a:tcPr marL="0" marR="0" marT="0" marB="0"/>
                </a:tc>
                <a:tc>
                  <a:txBody>
                    <a:bodyPr/>
                    <a:lstStyle/>
                    <a:p>
                      <a:pPr indent="0" algn="ctr" fontAlgn="base"/>
                      <a:r>
                        <a:rPr lang="en-US">
                          <a:effectLst/>
                        </a:rPr>
                        <a:t>N/A </a:t>
                      </a:r>
                    </a:p>
                  </a:txBody>
                  <a:tcPr marL="0" marR="0" marT="0" marB="0"/>
                </a:tc>
                <a:extLst>
                  <a:ext uri="{0D108BD9-81ED-4DB2-BD59-A6C34878D82A}">
                    <a16:rowId xmlns:a16="http://schemas.microsoft.com/office/drawing/2014/main" val="2544300766"/>
                  </a:ext>
                </a:extLst>
              </a:tr>
              <a:tr h="297561">
                <a:tc>
                  <a:txBody>
                    <a:bodyPr/>
                    <a:lstStyle/>
                    <a:p>
                      <a:pPr indent="0" algn="ctr" fontAlgn="base"/>
                      <a:r>
                        <a:rPr lang="en-US">
                          <a:effectLst/>
                        </a:rPr>
                        <a:t>Battery Volume </a:t>
                      </a:r>
                    </a:p>
                  </a:txBody>
                  <a:tcPr marL="0" marR="0" marT="0" marB="0"/>
                </a:tc>
                <a:tc>
                  <a:txBody>
                    <a:bodyPr/>
                    <a:lstStyle/>
                    <a:p>
                      <a:pPr indent="0" algn="ctr" fontAlgn="base"/>
                      <a:r>
                        <a:rPr lang="en-US">
                          <a:effectLst/>
                        </a:rPr>
                        <a:t>216 </a:t>
                      </a:r>
                    </a:p>
                  </a:txBody>
                  <a:tcPr marL="0" marR="0" marT="0" marB="0"/>
                </a:tc>
                <a:tc>
                  <a:txBody>
                    <a:bodyPr/>
                    <a:lstStyle/>
                    <a:p>
                      <a:pPr indent="0" algn="ctr" fontAlgn="base"/>
                      <a:r>
                        <a:rPr lang="en-US"/>
                        <a:t>In</a:t>
                      </a:r>
                      <a:r>
                        <a:rPr lang="en-US" sz="1800" b="1" i="0" u="none" strike="noStrike" baseline="30000" noProof="0">
                          <a:solidFill>
                            <a:srgbClr val="000000"/>
                          </a:solidFill>
                          <a:latin typeface="Calibri"/>
                        </a:rPr>
                        <a:t>3</a:t>
                      </a:r>
                      <a:r>
                        <a:rPr lang="en-US">
                          <a:effectLst/>
                        </a:rPr>
                        <a:t> </a:t>
                      </a:r>
                    </a:p>
                  </a:txBody>
                  <a:tcPr marL="0" marR="0" marT="0" marB="0"/>
                </a:tc>
                <a:extLst>
                  <a:ext uri="{0D108BD9-81ED-4DB2-BD59-A6C34878D82A}">
                    <a16:rowId xmlns:a16="http://schemas.microsoft.com/office/drawing/2014/main" val="3765390663"/>
                  </a:ext>
                </a:extLst>
              </a:tr>
              <a:tr h="612626">
                <a:tc>
                  <a:txBody>
                    <a:bodyPr/>
                    <a:lstStyle/>
                    <a:p>
                      <a:pPr indent="0" algn="ctr" fontAlgn="base"/>
                      <a:r>
                        <a:rPr lang="en-US">
                          <a:effectLst/>
                        </a:rPr>
                        <a:t>Internal Box Temperature </a:t>
                      </a:r>
                    </a:p>
                  </a:txBody>
                  <a:tcPr marL="0" marR="0" marT="0" marB="0"/>
                </a:tc>
                <a:tc>
                  <a:txBody>
                    <a:bodyPr/>
                    <a:lstStyle/>
                    <a:p>
                      <a:pPr indent="0" algn="ctr" fontAlgn="base"/>
                      <a:r>
                        <a:rPr lang="en-US">
                          <a:effectLst/>
                        </a:rPr>
                        <a:t>&lt;60 </a:t>
                      </a:r>
                    </a:p>
                  </a:txBody>
                  <a:tcPr marL="0" marR="0" marT="0" marB="0"/>
                </a:tc>
                <a:tc>
                  <a:txBody>
                    <a:bodyPr/>
                    <a:lstStyle/>
                    <a:p>
                      <a:pPr indent="0" algn="ctr" fontAlgn="base"/>
                      <a:r>
                        <a:rPr lang="en-US">
                          <a:effectLst/>
                        </a:rPr>
                        <a:t>Celsius </a:t>
                      </a:r>
                    </a:p>
                  </a:txBody>
                  <a:tcPr marL="0" marR="0" marT="0" marB="0"/>
                </a:tc>
                <a:extLst>
                  <a:ext uri="{0D108BD9-81ED-4DB2-BD59-A6C34878D82A}">
                    <a16:rowId xmlns:a16="http://schemas.microsoft.com/office/drawing/2014/main" val="2292526399"/>
                  </a:ext>
                </a:extLst>
              </a:tr>
              <a:tr h="612626">
                <a:tc>
                  <a:txBody>
                    <a:bodyPr/>
                    <a:lstStyle/>
                    <a:p>
                      <a:pPr indent="0" algn="ctr" fontAlgn="base"/>
                      <a:r>
                        <a:rPr lang="en-US">
                          <a:effectLst/>
                        </a:rPr>
                        <a:t>Max Discharge Current </a:t>
                      </a:r>
                    </a:p>
                  </a:txBody>
                  <a:tcPr marL="0" marR="0" marT="0" marB="0"/>
                </a:tc>
                <a:tc>
                  <a:txBody>
                    <a:bodyPr/>
                    <a:lstStyle/>
                    <a:p>
                      <a:pPr indent="0" algn="ctr" fontAlgn="base"/>
                      <a:r>
                        <a:rPr lang="en-US"/>
                        <a:t>500</a:t>
                      </a:r>
                      <a:r>
                        <a:rPr lang="en-US">
                          <a:effectLst/>
                        </a:rPr>
                        <a:t> </a:t>
                      </a:r>
                    </a:p>
                  </a:txBody>
                  <a:tcPr marL="0" marR="0" marT="0" marB="0"/>
                </a:tc>
                <a:tc>
                  <a:txBody>
                    <a:bodyPr/>
                    <a:lstStyle/>
                    <a:p>
                      <a:pPr indent="0" algn="ctr" fontAlgn="base"/>
                      <a:r>
                        <a:rPr lang="en-US">
                          <a:effectLst/>
                        </a:rPr>
                        <a:t>Amps </a:t>
                      </a:r>
                    </a:p>
                  </a:txBody>
                  <a:tcPr marL="0" marR="0" marT="0" marB="0"/>
                </a:tc>
                <a:extLst>
                  <a:ext uri="{0D108BD9-81ED-4DB2-BD59-A6C34878D82A}">
                    <a16:rowId xmlns:a16="http://schemas.microsoft.com/office/drawing/2014/main" val="2157237424"/>
                  </a:ext>
                </a:extLst>
              </a:tr>
              <a:tr h="910185">
                <a:tc>
                  <a:txBody>
                    <a:bodyPr/>
                    <a:lstStyle/>
                    <a:p>
                      <a:pPr indent="0" algn="ctr" fontAlgn="base"/>
                      <a:r>
                        <a:rPr lang="en-US">
                          <a:effectLst/>
                        </a:rPr>
                        <a:t>Battery Pack Voltage Level </a:t>
                      </a:r>
                    </a:p>
                  </a:txBody>
                  <a:tcPr marL="0" marR="0" marT="0" marB="0"/>
                </a:tc>
                <a:tc>
                  <a:txBody>
                    <a:bodyPr/>
                    <a:lstStyle/>
                    <a:p>
                      <a:pPr indent="0" algn="ctr" fontAlgn="base"/>
                      <a:r>
                        <a:rPr lang="en-US">
                          <a:effectLst/>
                        </a:rPr>
                        <a:t>60 </a:t>
                      </a:r>
                    </a:p>
                  </a:txBody>
                  <a:tcPr marL="0" marR="0" marT="0" marB="0"/>
                </a:tc>
                <a:tc>
                  <a:txBody>
                    <a:bodyPr/>
                    <a:lstStyle/>
                    <a:p>
                      <a:pPr indent="0" algn="ctr" fontAlgn="base"/>
                      <a:r>
                        <a:rPr lang="en-US">
                          <a:effectLst/>
                        </a:rPr>
                        <a:t>Volts </a:t>
                      </a:r>
                    </a:p>
                  </a:txBody>
                  <a:tcPr marL="0" marR="0" marT="0" marB="0"/>
                </a:tc>
                <a:extLst>
                  <a:ext uri="{0D108BD9-81ED-4DB2-BD59-A6C34878D82A}">
                    <a16:rowId xmlns:a16="http://schemas.microsoft.com/office/drawing/2014/main" val="244075114"/>
                  </a:ext>
                </a:extLst>
              </a:tr>
              <a:tr h="612626">
                <a:tc>
                  <a:txBody>
                    <a:bodyPr/>
                    <a:lstStyle/>
                    <a:p>
                      <a:pPr indent="0" algn="ctr" fontAlgn="base"/>
                      <a:r>
                        <a:rPr lang="en-US">
                          <a:effectLst/>
                        </a:rPr>
                        <a:t>Battery Cell Temperatures </a:t>
                      </a:r>
                    </a:p>
                  </a:txBody>
                  <a:tcPr marL="0" marR="0" marT="0" marB="0"/>
                </a:tc>
                <a:tc>
                  <a:txBody>
                    <a:bodyPr/>
                    <a:lstStyle/>
                    <a:p>
                      <a:pPr indent="0" algn="ctr" fontAlgn="base"/>
                      <a:r>
                        <a:rPr lang="en-US">
                          <a:effectLst/>
                        </a:rPr>
                        <a:t>&lt;60 </a:t>
                      </a:r>
                    </a:p>
                  </a:txBody>
                  <a:tcPr marL="0" marR="0" marT="0" marB="0"/>
                </a:tc>
                <a:tc>
                  <a:txBody>
                    <a:bodyPr/>
                    <a:lstStyle/>
                    <a:p>
                      <a:pPr indent="0" algn="ctr" fontAlgn="base"/>
                      <a:r>
                        <a:rPr lang="en-US">
                          <a:effectLst/>
                        </a:rPr>
                        <a:t>Celsius </a:t>
                      </a:r>
                    </a:p>
                  </a:txBody>
                  <a:tcPr marL="0" marR="0" marT="0" marB="0"/>
                </a:tc>
                <a:extLst>
                  <a:ext uri="{0D108BD9-81ED-4DB2-BD59-A6C34878D82A}">
                    <a16:rowId xmlns:a16="http://schemas.microsoft.com/office/drawing/2014/main" val="1218933407"/>
                  </a:ext>
                </a:extLst>
              </a:tr>
              <a:tr h="297561">
                <a:tc>
                  <a:txBody>
                    <a:bodyPr/>
                    <a:lstStyle/>
                    <a:p>
                      <a:pPr indent="0" algn="ctr" fontAlgn="base"/>
                      <a:r>
                        <a:rPr lang="en-US">
                          <a:effectLst/>
                        </a:rPr>
                        <a:t>Power Output </a:t>
                      </a:r>
                    </a:p>
                  </a:txBody>
                  <a:tcPr marL="0" marR="0" marT="0" marB="0"/>
                </a:tc>
                <a:tc>
                  <a:txBody>
                    <a:bodyPr/>
                    <a:lstStyle/>
                    <a:p>
                      <a:pPr indent="0" algn="ctr" fontAlgn="base"/>
                      <a:r>
                        <a:rPr lang="en-US">
                          <a:effectLst/>
                        </a:rPr>
                        <a:t>30 </a:t>
                      </a:r>
                    </a:p>
                  </a:txBody>
                  <a:tcPr marL="0" marR="0" marT="0" marB="0"/>
                </a:tc>
                <a:tc>
                  <a:txBody>
                    <a:bodyPr/>
                    <a:lstStyle/>
                    <a:p>
                      <a:pPr indent="0" algn="ctr" fontAlgn="base"/>
                      <a:r>
                        <a:rPr lang="en-US">
                          <a:effectLst/>
                        </a:rPr>
                        <a:t>kW </a:t>
                      </a:r>
                    </a:p>
                  </a:txBody>
                  <a:tcPr marL="0" marR="0" marT="0" marB="0"/>
                </a:tc>
                <a:extLst>
                  <a:ext uri="{0D108BD9-81ED-4DB2-BD59-A6C34878D82A}">
                    <a16:rowId xmlns:a16="http://schemas.microsoft.com/office/drawing/2014/main" val="1296456327"/>
                  </a:ext>
                </a:extLst>
              </a:tr>
              <a:tr h="612626">
                <a:tc>
                  <a:txBody>
                    <a:bodyPr/>
                    <a:lstStyle/>
                    <a:p>
                      <a:pPr indent="0" algn="ctr" fontAlgn="base"/>
                      <a:r>
                        <a:rPr lang="en-US">
                          <a:effectLst/>
                        </a:rPr>
                        <a:t>Input Voltage to Battery </a:t>
                      </a:r>
                    </a:p>
                  </a:txBody>
                  <a:tcPr marL="0" marR="0" marT="0" marB="0"/>
                </a:tc>
                <a:tc>
                  <a:txBody>
                    <a:bodyPr/>
                    <a:lstStyle/>
                    <a:p>
                      <a:pPr indent="0" algn="ctr" fontAlgn="base"/>
                      <a:r>
                        <a:rPr lang="en-US">
                          <a:effectLst/>
                        </a:rPr>
                        <a:t>60 </a:t>
                      </a:r>
                    </a:p>
                  </a:txBody>
                  <a:tcPr marL="0" marR="0" marT="0" marB="0"/>
                </a:tc>
                <a:tc>
                  <a:txBody>
                    <a:bodyPr/>
                    <a:lstStyle/>
                    <a:p>
                      <a:pPr indent="0" algn="ctr" fontAlgn="base"/>
                      <a:r>
                        <a:rPr lang="en-US">
                          <a:effectLst/>
                        </a:rPr>
                        <a:t>Volts </a:t>
                      </a:r>
                    </a:p>
                  </a:txBody>
                  <a:tcPr marL="0" marR="0" marT="0" marB="0"/>
                </a:tc>
                <a:extLst>
                  <a:ext uri="{0D108BD9-81ED-4DB2-BD59-A6C34878D82A}">
                    <a16:rowId xmlns:a16="http://schemas.microsoft.com/office/drawing/2014/main" val="1077401645"/>
                  </a:ext>
                </a:extLst>
              </a:tr>
            </a:tbl>
          </a:graphicData>
        </a:graphic>
      </p:graphicFrame>
      <p:sp>
        <p:nvSpPr>
          <p:cNvPr id="2" name="TextBox 1">
            <a:extLst>
              <a:ext uri="{FF2B5EF4-FFF2-40B4-BE49-F238E27FC236}">
                <a16:creationId xmlns:a16="http://schemas.microsoft.com/office/drawing/2014/main" id="{4C93CF80-038A-47FC-8047-AD68274CA74B}"/>
              </a:ext>
            </a:extLst>
          </p:cNvPr>
          <p:cNvSpPr txBox="1"/>
          <p:nvPr/>
        </p:nvSpPr>
        <p:spPr>
          <a:xfrm>
            <a:off x="333022" y="333399"/>
            <a:ext cx="569989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latin typeface="Helvetica Neue Condensed"/>
              </a:rPr>
              <a:t>Previous Semester </a:t>
            </a:r>
            <a:endParaRPr lang="en-US"/>
          </a:p>
          <a:p>
            <a:r>
              <a:rPr lang="en-US" sz="4400" b="1">
                <a:latin typeface="Helvetica Neue Condensed"/>
              </a:rPr>
              <a:t>Work (cont.)</a:t>
            </a:r>
            <a:r>
              <a:rPr lang="en-US" sz="4400">
                <a:latin typeface="Helvetica Neue Condensed"/>
              </a:rPr>
              <a:t>​</a:t>
            </a:r>
            <a:endParaRPr lang="en-US"/>
          </a:p>
        </p:txBody>
      </p:sp>
    </p:spTree>
    <p:extLst>
      <p:ext uri="{BB962C8B-B14F-4D97-AF65-F5344CB8AC3E}">
        <p14:creationId xmlns:p14="http://schemas.microsoft.com/office/powerpoint/2010/main" val="335659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644B-D1D9-45CD-9C46-B9AE76F4FBEE}"/>
              </a:ext>
            </a:extLst>
          </p:cNvPr>
          <p:cNvSpPr>
            <a:spLocks noGrp="1"/>
          </p:cNvSpPr>
          <p:nvPr>
            <p:ph type="title"/>
          </p:nvPr>
        </p:nvSpPr>
        <p:spPr>
          <a:xfrm>
            <a:off x="838200" y="210382"/>
            <a:ext cx="10515600" cy="1325563"/>
          </a:xfrm>
        </p:spPr>
        <p:txBody>
          <a:bodyPr/>
          <a:lstStyle/>
          <a:p>
            <a:r>
              <a:rPr lang="en-US" dirty="0">
                <a:latin typeface="Helvetica Neue Condensed"/>
              </a:rPr>
              <a:t>Previous Semester Work (cont.)</a:t>
            </a:r>
          </a:p>
        </p:txBody>
      </p:sp>
      <p:sp>
        <p:nvSpPr>
          <p:cNvPr id="4" name="Text Placeholder 3">
            <a:extLst>
              <a:ext uri="{FF2B5EF4-FFF2-40B4-BE49-F238E27FC236}">
                <a16:creationId xmlns:a16="http://schemas.microsoft.com/office/drawing/2014/main" id="{C6BADA9D-4AAA-4633-8493-6016F3E160B4}"/>
              </a:ext>
            </a:extLst>
          </p:cNvPr>
          <p:cNvSpPr>
            <a:spLocks noGrp="1"/>
          </p:cNvSpPr>
          <p:nvPr>
            <p:ph type="body" sz="quarter" idx="10"/>
          </p:nvPr>
        </p:nvSpPr>
        <p:spPr/>
        <p:txBody>
          <a:bodyPr vert="horz" lIns="91440" tIns="45720" rIns="91440" bIns="45720" rtlCol="0" anchor="t">
            <a:noAutofit/>
          </a:bodyPr>
          <a:lstStyle/>
          <a:p>
            <a:r>
              <a:rPr lang="en-US" dirty="0"/>
              <a:t>Raymond Klouda</a:t>
            </a:r>
          </a:p>
        </p:txBody>
      </p:sp>
      <p:sp>
        <p:nvSpPr>
          <p:cNvPr id="8" name="Content Placeholder 5">
            <a:extLst>
              <a:ext uri="{FF2B5EF4-FFF2-40B4-BE49-F238E27FC236}">
                <a16:creationId xmlns:a16="http://schemas.microsoft.com/office/drawing/2014/main" id="{49BC67EE-E8A0-4B65-A60E-B9B398ECDD17}"/>
              </a:ext>
            </a:extLst>
          </p:cNvPr>
          <p:cNvSpPr txBox="1">
            <a:spLocks/>
          </p:cNvSpPr>
          <p:nvPr/>
        </p:nvSpPr>
        <p:spPr>
          <a:xfrm>
            <a:off x="843164" y="1380175"/>
            <a:ext cx="10752539" cy="42906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500" b="1" dirty="0">
                <a:latin typeface="Helvetica Neue"/>
              </a:rPr>
              <a:t>Concept Generation</a:t>
            </a:r>
            <a:endParaRPr lang="en-US" sz="2500" b="1" dirty="0"/>
          </a:p>
          <a:p>
            <a:pPr marL="0">
              <a:lnSpc>
                <a:spcPct val="100000"/>
              </a:lnSpc>
            </a:pPr>
            <a:r>
              <a:rPr lang="en-US" sz="2500" dirty="0"/>
              <a:t>Biomimicry</a:t>
            </a:r>
          </a:p>
          <a:p>
            <a:pPr marL="457200" lvl="2">
              <a:lnSpc>
                <a:spcPct val="100000"/>
              </a:lnSpc>
            </a:pPr>
            <a:r>
              <a:rPr lang="en-US" sz="2100" dirty="0"/>
              <a:t>Analytically apply our problem to nature and brainstorm nature's own solutions</a:t>
            </a:r>
          </a:p>
          <a:p>
            <a:pPr marL="0">
              <a:lnSpc>
                <a:spcPct val="100000"/>
              </a:lnSpc>
            </a:pPr>
            <a:r>
              <a:rPr lang="en-US" sz="2500" dirty="0">
                <a:latin typeface="Helvetica Neue"/>
              </a:rPr>
              <a:t>Anti-Problem</a:t>
            </a:r>
          </a:p>
          <a:p>
            <a:pPr marL="457200" lvl="2">
              <a:lnSpc>
                <a:spcPct val="100000"/>
              </a:lnSpc>
            </a:pPr>
            <a:r>
              <a:rPr lang="en-US" sz="2100" dirty="0"/>
              <a:t>Project problems were reversed, and possible solutions to these anti-problems were found</a:t>
            </a:r>
          </a:p>
          <a:p>
            <a:pPr marL="0">
              <a:lnSpc>
                <a:spcPct val="100000"/>
              </a:lnSpc>
            </a:pPr>
            <a:r>
              <a:rPr lang="en-US" sz="2500" dirty="0"/>
              <a:t>Morphological Chart</a:t>
            </a:r>
          </a:p>
          <a:p>
            <a:pPr marL="457200" lvl="2">
              <a:lnSpc>
                <a:spcPct val="100000"/>
              </a:lnSpc>
            </a:pPr>
            <a:r>
              <a:rPr lang="en-US" sz="2100" dirty="0"/>
              <a:t>Lists functions and various mechanisms that can be used to perform the functions listed</a:t>
            </a:r>
          </a:p>
          <a:p>
            <a:pPr marL="457200" lvl="2">
              <a:lnSpc>
                <a:spcPct val="100000"/>
              </a:lnSpc>
            </a:pPr>
            <a:r>
              <a:rPr lang="en-US" sz="2100" dirty="0"/>
              <a:t>Includes the ideas we found from biomimicry, anti-problems, and the customer needs</a:t>
            </a:r>
          </a:p>
          <a:p>
            <a:pPr marL="457200" lvl="2">
              <a:lnSpc>
                <a:spcPct val="100000"/>
              </a:lnSpc>
            </a:pPr>
            <a:r>
              <a:rPr lang="en-US" sz="2100" dirty="0"/>
              <a:t>Lines can be used to connect the rows and columns of the chart. Each line represents a different possible concept</a:t>
            </a:r>
          </a:p>
          <a:p>
            <a:endParaRPr lang="en-US" sz="2500" dirty="0"/>
          </a:p>
          <a:p>
            <a:endParaRPr lang="en-US" sz="2200" dirty="0"/>
          </a:p>
          <a:p>
            <a:endParaRPr lang="en-US" sz="2200" dirty="0"/>
          </a:p>
          <a:p>
            <a:endParaRPr lang="en-US" dirty="0"/>
          </a:p>
        </p:txBody>
      </p:sp>
      <p:sp>
        <p:nvSpPr>
          <p:cNvPr id="5" name="Slide Number Placeholder 3">
            <a:extLst>
              <a:ext uri="{FF2B5EF4-FFF2-40B4-BE49-F238E27FC236}">
                <a16:creationId xmlns:a16="http://schemas.microsoft.com/office/drawing/2014/main" id="{D470C61F-4C84-486E-AA49-DECE2105210C}"/>
              </a:ext>
            </a:extLst>
          </p:cNvPr>
          <p:cNvSpPr>
            <a:spLocks noGrp="1"/>
          </p:cNvSpPr>
          <p:nvPr>
            <p:ph type="sldNum" sz="quarter" idx="4"/>
          </p:nvPr>
        </p:nvSpPr>
        <p:spPr>
          <a:xfrm>
            <a:off x="4724400" y="6433298"/>
            <a:ext cx="2743200" cy="365760"/>
          </a:xfrm>
        </p:spPr>
        <p:txBody>
          <a:bodyPr/>
          <a:lstStyle/>
          <a:p>
            <a:fld id="{1D4DB10E-F3E0-46B7-A627-DDAED89BC122}" type="slidenum">
              <a:rPr lang="en-US" smtClean="0"/>
              <a:pPr/>
              <a:t>9</a:t>
            </a:fld>
            <a:endParaRPr lang="en-US"/>
          </a:p>
        </p:txBody>
      </p:sp>
    </p:spTree>
    <p:extLst>
      <p:ext uri="{BB962C8B-B14F-4D97-AF65-F5344CB8AC3E}">
        <p14:creationId xmlns:p14="http://schemas.microsoft.com/office/powerpoint/2010/main" val="408443286"/>
      </p:ext>
    </p:extLst>
  </p:cSld>
  <p:clrMapOvr>
    <a:masterClrMapping/>
  </p:clrMapOvr>
</p:sld>
</file>

<file path=ppt/theme/theme1.xml><?xml version="1.0" encoding="utf-8"?>
<a:theme xmlns:a="http://schemas.openxmlformats.org/drawingml/2006/main" name="Title Slides">
  <a:themeElements>
    <a:clrScheme name="College of Engineering 2">
      <a:dk1>
        <a:sysClr val="windowText" lastClr="000000"/>
      </a:dk1>
      <a:lt1>
        <a:sysClr val="window" lastClr="FFFFFF"/>
      </a:lt1>
      <a:dk2>
        <a:srgbClr val="404040"/>
      </a:dk2>
      <a:lt2>
        <a:srgbClr val="BFBFBF"/>
      </a:lt2>
      <a:accent1>
        <a:srgbClr val="236192"/>
      </a:accent1>
      <a:accent2>
        <a:srgbClr val="00CFB4"/>
      </a:accent2>
      <a:accent3>
        <a:srgbClr val="A4D233"/>
      </a:accent3>
      <a:accent4>
        <a:srgbClr val="00BBDC"/>
      </a:accent4>
      <a:accent5>
        <a:srgbClr val="EE2737"/>
      </a:accent5>
      <a:accent6>
        <a:srgbClr val="B7B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defPPr>
      </a:lstStyle>
    </a:txDef>
  </a:objectDefaults>
  <a:extraClrSchemeLst/>
  <a:extLst>
    <a:ext uri="{05A4C25C-085E-4340-85A3-A5531E510DB2}">
      <thm15:themeFamily xmlns:thm15="http://schemas.microsoft.com/office/thememl/2012/main" name="EML 4551-2 2019 Widescreen" id="{57337EE4-1F6B-47F8-8911-99CEED736B6B}" vid="{401E33EA-4933-4577-812F-45AAD1C2C0BB}"/>
    </a:ext>
  </a:extLst>
</a:theme>
</file>

<file path=ppt/theme/theme2.xml><?xml version="1.0" encoding="utf-8"?>
<a:theme xmlns:a="http://schemas.openxmlformats.org/drawingml/2006/main" name="Content Slides">
  <a:themeElements>
    <a:clrScheme name="College of Engineering">
      <a:dk1>
        <a:sysClr val="windowText" lastClr="000000"/>
      </a:dk1>
      <a:lt1>
        <a:sysClr val="window" lastClr="FFFFFF"/>
      </a:lt1>
      <a:dk2>
        <a:srgbClr val="404040"/>
      </a:dk2>
      <a:lt2>
        <a:srgbClr val="BFBFBF"/>
      </a:lt2>
      <a:accent1>
        <a:srgbClr val="236192"/>
      </a:accent1>
      <a:accent2>
        <a:srgbClr val="A4D233"/>
      </a:accent2>
      <a:accent3>
        <a:srgbClr val="00CFB4"/>
      </a:accent3>
      <a:accent4>
        <a:srgbClr val="00BBDC"/>
      </a:accent4>
      <a:accent5>
        <a:srgbClr val="EE2737"/>
      </a:accent5>
      <a:accent6>
        <a:srgbClr val="B7B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defPPr>
      </a:lstStyle>
    </a:txDef>
  </a:objectDefaults>
  <a:extraClrSchemeLst/>
  <a:extLst>
    <a:ext uri="{05A4C25C-085E-4340-85A3-A5531E510DB2}">
      <thm15:themeFamily xmlns:thm15="http://schemas.microsoft.com/office/thememl/2012/main" name="EML 4551-2 2019 Widescreen" id="{57337EE4-1F6B-47F8-8911-99CEED736B6B}" vid="{A817B2FE-AA00-4BCE-9E22-FE0D78AEEB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EML 4551-2 2019 Widescreen</Template>
  <TotalTime>40</TotalTime>
  <Words>2672</Words>
  <Application>Microsoft Office PowerPoint</Application>
  <PresentationFormat>Widescreen</PresentationFormat>
  <Paragraphs>818</Paragraphs>
  <Slides>41</Slides>
  <Notes>13</Notes>
  <HiddenSlides>20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Calibri</vt:lpstr>
      <vt:lpstr>Helvetica Neue</vt:lpstr>
      <vt:lpstr>Helvetica Neue Condensed</vt:lpstr>
      <vt:lpstr>Times New Roman</vt:lpstr>
      <vt:lpstr>Title Slides</vt:lpstr>
      <vt:lpstr>Content Slides</vt:lpstr>
      <vt:lpstr> Team 505: SAE Hybrid Vehicle Battery Box and BMS</vt:lpstr>
      <vt:lpstr>Team Introductions</vt:lpstr>
      <vt:lpstr>Past Work </vt:lpstr>
      <vt:lpstr>Project Re-Introduction</vt:lpstr>
      <vt:lpstr>Previous Semester Work</vt:lpstr>
      <vt:lpstr>Previous Semester Work (cont.)</vt:lpstr>
      <vt:lpstr>PowerPoint Presentation</vt:lpstr>
      <vt:lpstr>PowerPoint Presentation</vt:lpstr>
      <vt:lpstr>Previous Semester Work (cont.)</vt:lpstr>
      <vt:lpstr>Morphological Chart</vt:lpstr>
      <vt:lpstr>Previous Semester Work (cont.)</vt:lpstr>
      <vt:lpstr>Analytical Hierarchy Results</vt:lpstr>
      <vt:lpstr>Top Design from AHP and Pugh Charts</vt:lpstr>
      <vt:lpstr>Current Work </vt:lpstr>
      <vt:lpstr>Changes to Physical Design</vt:lpstr>
      <vt:lpstr>Cost Analysis for Final BoM</vt:lpstr>
      <vt:lpstr>Future Work </vt:lpstr>
      <vt:lpstr>Finalize Design of System</vt:lpstr>
      <vt:lpstr>Begin Assembly</vt:lpstr>
      <vt:lpstr>References</vt:lpstr>
      <vt:lpstr>Questions?</vt:lpstr>
      <vt:lpstr>Backup Slides</vt:lpstr>
      <vt:lpstr>PowerPoint Presentation</vt:lpstr>
      <vt:lpstr>PowerPoint Presentation</vt:lpstr>
      <vt:lpstr>Methods of Generation</vt:lpstr>
      <vt:lpstr>Methods of Generation (cont.)</vt:lpstr>
      <vt:lpstr>Morphological Chart</vt:lpstr>
      <vt:lpstr>Top Eight Concepts</vt:lpstr>
      <vt:lpstr>Top Eight Concepts (cont.)</vt:lpstr>
      <vt:lpstr>Comparison Matrix</vt:lpstr>
      <vt:lpstr>House of Quality</vt:lpstr>
      <vt:lpstr>Nine-Design Pugh Chart</vt:lpstr>
      <vt:lpstr>Five-Design Pugh Chart</vt:lpstr>
      <vt:lpstr>Analytical Hierarchy Process</vt:lpstr>
      <vt:lpstr>Analytical Hierarchy Process Normalized</vt:lpstr>
      <vt:lpstr>Analytical Hierarchy Process (cont.)  </vt:lpstr>
      <vt:lpstr>Analytical Hierarchy Process (cont.)  </vt:lpstr>
      <vt:lpstr>Standard Shapes</vt:lpstr>
      <vt:lpstr>Approved Logos</vt:lpstr>
      <vt:lpstr>Color Palette</vt:lpstr>
      <vt:lpstr>APA Tables</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 Klouda</dc:creator>
  <cp:lastModifiedBy>Thomas O'Neill</cp:lastModifiedBy>
  <cp:revision>3</cp:revision>
  <dcterms:created xsi:type="dcterms:W3CDTF">2018-09-27T19:09:34Z</dcterms:created>
  <dcterms:modified xsi:type="dcterms:W3CDTF">2019-01-19T01:46:05Z</dcterms:modified>
</cp:coreProperties>
</file>